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84" r:id="rId1"/>
  </p:sldMasterIdLst>
  <p:notesMasterIdLst>
    <p:notesMasterId r:id="rId15"/>
  </p:notesMasterIdLst>
  <p:sldIdLst>
    <p:sldId id="410" r:id="rId2"/>
    <p:sldId id="415" r:id="rId3"/>
    <p:sldId id="407" r:id="rId4"/>
    <p:sldId id="430" r:id="rId5"/>
    <p:sldId id="411" r:id="rId6"/>
    <p:sldId id="421" r:id="rId7"/>
    <p:sldId id="422" r:id="rId8"/>
    <p:sldId id="431" r:id="rId9"/>
    <p:sldId id="425" r:id="rId10"/>
    <p:sldId id="426" r:id="rId11"/>
    <p:sldId id="427" r:id="rId12"/>
    <p:sldId id="435" r:id="rId13"/>
    <p:sldId id="42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2" autoAdjust="0"/>
    <p:restoredTop sz="94660"/>
  </p:normalViewPr>
  <p:slideViewPr>
    <p:cSldViewPr snapToGrid="0">
      <p:cViewPr varScale="1">
        <p:scale>
          <a:sx n="79" d="100"/>
          <a:sy n="79" d="100"/>
        </p:scale>
        <p:origin x="6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9C02F-B43C-4A2C-9C0E-6E688A5BC5B2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F8204-EF30-46EC-A320-EC5A8F9FDA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63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29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62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461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69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0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5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79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680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8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02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74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893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64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435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66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02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17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31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Ruth.Pearce@Glasgow.ac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60405-C7BC-40B6-9215-128D4F8D1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1970" y="339575"/>
            <a:ext cx="9912096" cy="2098226"/>
          </a:xfrm>
        </p:spPr>
        <p:txBody>
          <a:bodyPr>
            <a:noAutofit/>
          </a:bodyPr>
          <a:lstStyle/>
          <a:p>
            <a:r>
              <a:rPr lang="en-GB" sz="4000" b="1" dirty="0"/>
              <a:t>Being prepared for</a:t>
            </a:r>
            <a:br>
              <a:rPr lang="en-GB" sz="4000" b="1" dirty="0"/>
            </a:br>
            <a:r>
              <a:rPr lang="en-GB" sz="4000" b="1" dirty="0"/>
              <a:t>Harassment and abuse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FD3A6-6859-4D0F-B5FF-56AFCACA3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5812" y="2532728"/>
            <a:ext cx="8064411" cy="2452587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/>
              <a:t>TRANS STUDIES RESEARCH</a:t>
            </a:r>
            <a:br>
              <a:rPr lang="en-GB" sz="2400" b="1" dirty="0"/>
            </a:br>
            <a:r>
              <a:rPr lang="en-GB" sz="2400" b="1" dirty="0"/>
              <a:t>amidst CULTURE WARS</a:t>
            </a:r>
          </a:p>
          <a:p>
            <a:br>
              <a:rPr lang="en-GB" sz="2000" b="1" dirty="0">
                <a:solidFill>
                  <a:schemeClr val="tx2"/>
                </a:solidFill>
              </a:rPr>
            </a:br>
            <a:r>
              <a:rPr lang="en-GB" sz="2000" b="1" dirty="0">
                <a:solidFill>
                  <a:schemeClr val="tx2"/>
                </a:solidFill>
              </a:rPr>
              <a:t>Ruth Pearce</a:t>
            </a:r>
            <a:br>
              <a:rPr lang="en-GB" sz="2000" b="1" dirty="0">
                <a:solidFill>
                  <a:schemeClr val="tx2"/>
                </a:solidFill>
              </a:rPr>
            </a:br>
            <a:endParaRPr lang="en-GB" sz="2000" b="1" dirty="0">
              <a:solidFill>
                <a:schemeClr val="tx2"/>
              </a:solidFill>
            </a:endParaRPr>
          </a:p>
          <a:p>
            <a:r>
              <a:rPr lang="en-GB" sz="1700" dirty="0">
                <a:solidFill>
                  <a:schemeClr val="tx2"/>
                </a:solidFill>
              </a:rPr>
              <a:t>Website: </a:t>
            </a:r>
            <a:r>
              <a:rPr lang="en-GB" sz="1700" u="sng" dirty="0">
                <a:solidFill>
                  <a:schemeClr val="tx2"/>
                </a:solidFill>
              </a:rPr>
              <a:t>RUTHPEARCE.NET</a:t>
            </a:r>
          </a:p>
          <a:p>
            <a:r>
              <a:rPr lang="en-GB" sz="1700" dirty="0">
                <a:solidFill>
                  <a:schemeClr val="tx2"/>
                </a:solidFill>
              </a:rPr>
              <a:t>Email: </a:t>
            </a:r>
            <a:r>
              <a:rPr lang="en-GB" sz="1700" dirty="0">
                <a:solidFill>
                  <a:schemeClr val="tx2"/>
                </a:solidFill>
                <a:hlinkClick r:id="rId2"/>
              </a:rPr>
              <a:t>Ruth.Pearce@Glasgow.ac.uk</a:t>
            </a:r>
            <a:r>
              <a:rPr lang="en-GB" sz="1700" dirty="0">
                <a:solidFill>
                  <a:schemeClr val="tx2"/>
                </a:solidFill>
              </a:rPr>
              <a:t> </a:t>
            </a:r>
          </a:p>
          <a:p>
            <a:r>
              <a:rPr lang="en-GB" sz="1700" dirty="0">
                <a:solidFill>
                  <a:schemeClr val="tx2"/>
                </a:solidFill>
              </a:rPr>
              <a:t>Instagram: </a:t>
            </a:r>
            <a:r>
              <a:rPr lang="en-GB" sz="1700" u="sng" dirty="0">
                <a:solidFill>
                  <a:schemeClr val="tx2"/>
                </a:solidFill>
              </a:rPr>
              <a:t>@notrightruth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203A925-B175-E9C9-7AB3-792BC60F2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99" y="5719804"/>
            <a:ext cx="2330263" cy="723930"/>
          </a:xfrm>
          <a:prstGeom prst="rect">
            <a:avLst/>
          </a:prstGeom>
        </p:spPr>
      </p:pic>
      <p:pic>
        <p:nvPicPr>
          <p:cNvPr id="7" name="Picture 6" descr="A picture containing dog, indoor&#10;&#10;Description automatically generated">
            <a:extLst>
              <a:ext uri="{FF2B5EF4-FFF2-40B4-BE49-F238E27FC236}">
                <a16:creationId xmlns:a16="http://schemas.microsoft.com/office/drawing/2014/main" id="{F45A6B62-73E5-DD19-C315-A6A11D7080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3" b="20369"/>
          <a:stretch/>
        </p:blipFill>
        <p:spPr>
          <a:xfrm>
            <a:off x="632083" y="678190"/>
            <a:ext cx="4376629" cy="487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36136"/>
            <a:ext cx="9905998" cy="1720312"/>
          </a:xfrm>
        </p:spPr>
        <p:txBody>
          <a:bodyPr/>
          <a:lstStyle/>
          <a:p>
            <a:r>
              <a:rPr lang="en-GB" b="1" dirty="0"/>
              <a:t>Why is inclusive language important?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45792" y="1626736"/>
            <a:ext cx="637656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Findings from: </a:t>
            </a:r>
            <a:r>
              <a:rPr lang="en-US" sz="19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 Pregnancy Project (2017-21) </a:t>
            </a: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9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Improving Trans Experiences of Maternity Services (2020-22)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 birth parents wrongly portrayed as unusual/exceptional (Pearce and White, 2019)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Lack of understanding and formal support from service providers (Riggs et al., 2020; 2021)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42% of trans respondents in English survey were spoken to in a way that respected their gender all the time </a:t>
            </a:r>
            <a:b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(LGBT Foundation, 2022)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30% did not access NHS </a:t>
            </a:r>
            <a:r>
              <a:rPr lang="en-US" sz="19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private midwives during their pregnancy (LGBT Foundation, 2022)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Intersectional oppression: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trans people of </a:t>
            </a:r>
            <a:r>
              <a:rPr lang="en-US" sz="19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risk medical racism </a:t>
            </a:r>
            <a:r>
              <a:rPr lang="en-US" sz="1900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19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transphobia (LGBT Foundation, 2022)</a:t>
            </a:r>
            <a:endParaRPr lang="en-US" sz="1900" i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07E397-09BC-2C87-7CB4-D38B837BD151}"/>
              </a:ext>
            </a:extLst>
          </p:cNvPr>
          <p:cNvGrpSpPr/>
          <p:nvPr/>
        </p:nvGrpSpPr>
        <p:grpSpPr>
          <a:xfrm>
            <a:off x="7719803" y="1577752"/>
            <a:ext cx="3977524" cy="4660949"/>
            <a:chOff x="6423102" y="1290638"/>
            <a:chExt cx="3482898" cy="4276725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A943D3F0-3840-6901-788A-1314EF2F73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3"/>
            <a:stretch/>
          </p:blipFill>
          <p:spPr bwMode="auto">
            <a:xfrm>
              <a:off x="6423102" y="1290638"/>
              <a:ext cx="3482898" cy="4276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BE1B2C6E-8EA7-885F-EBE9-E09863C90A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2" t="1921" r="20635" b="83940"/>
            <a:stretch/>
          </p:blipFill>
          <p:spPr bwMode="auto">
            <a:xfrm>
              <a:off x="6423102" y="1962615"/>
              <a:ext cx="1910576" cy="604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3CA80B1A-67CD-D06E-35C1-2EC7ABA715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2" t="1921" r="20635" b="83940"/>
            <a:stretch/>
          </p:blipFill>
          <p:spPr bwMode="auto">
            <a:xfrm>
              <a:off x="6423102" y="2313859"/>
              <a:ext cx="1910576" cy="604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9AC539A1-BB34-AE3F-1547-052BBF23B2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2" t="1921" r="31074" b="83940"/>
            <a:stretch/>
          </p:blipFill>
          <p:spPr bwMode="auto">
            <a:xfrm>
              <a:off x="6423102" y="2918543"/>
              <a:ext cx="1115122" cy="604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3D58F48C-39D7-3900-D7D9-3C8783636F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2" t="1921" r="37610" b="87503"/>
            <a:stretch/>
          </p:blipFill>
          <p:spPr bwMode="auto">
            <a:xfrm>
              <a:off x="6423102" y="3601885"/>
              <a:ext cx="617035" cy="452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33DC154-BB79-8081-409A-97644F751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865" y="216615"/>
            <a:ext cx="1177353" cy="980327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06C98128-D67A-3FF8-A6A3-87BF6038D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2897" y="216614"/>
            <a:ext cx="1280327" cy="9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8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B8D9A808-C3D5-F225-8657-6D03CCB1F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29" y="321184"/>
            <a:ext cx="6684143" cy="28833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BE3DAA-C9B7-931D-896F-34B642EF6C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19" t="35484" r="38382" b="34623"/>
          <a:stretch/>
        </p:blipFill>
        <p:spPr>
          <a:xfrm>
            <a:off x="2905896" y="3551583"/>
            <a:ext cx="8912745" cy="29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833E3E1-CAAD-99E7-B6A3-6DA7CAF95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9" t="2744" r="2803" b="1681"/>
          <a:stretch/>
        </p:blipFill>
        <p:spPr>
          <a:xfrm>
            <a:off x="492265" y="251624"/>
            <a:ext cx="11207469" cy="63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76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34E20-1C9D-BF29-CB68-23FC44B0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44"/>
          <a:stretch/>
        </p:blipFill>
        <p:spPr>
          <a:xfrm>
            <a:off x="435574" y="299143"/>
            <a:ext cx="5660426" cy="38939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771444-B602-53FE-8364-60ED2B9511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82" t="42898" r="19227" b="36618"/>
          <a:stretch/>
        </p:blipFill>
        <p:spPr>
          <a:xfrm>
            <a:off x="435574" y="4386471"/>
            <a:ext cx="11239592" cy="209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91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B8D9A808-C3D5-F225-8657-6D03CCB1F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29" y="321184"/>
            <a:ext cx="6684143" cy="28833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BE3DAA-C9B7-931D-896F-34B642EF6C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19" t="35484" r="38382" b="34623"/>
          <a:stretch/>
        </p:blipFill>
        <p:spPr>
          <a:xfrm>
            <a:off x="2905896" y="3551583"/>
            <a:ext cx="8912745" cy="29852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7BBDF-30C3-3560-57C6-D97EA56363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73" t="29144" r="34159" b="60082"/>
          <a:stretch/>
        </p:blipFill>
        <p:spPr>
          <a:xfrm>
            <a:off x="207857" y="2040378"/>
            <a:ext cx="8204037" cy="1337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B19A7E-CCCB-88C4-D162-51CB8AEE57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62" t="16165" r="30509" b="30619"/>
          <a:stretch/>
        </p:blipFill>
        <p:spPr>
          <a:xfrm>
            <a:off x="7101272" y="126413"/>
            <a:ext cx="5387147" cy="24275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86411D-5957-EE11-6254-50EB6C21A1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86" t="40590" r="37876" b="17367"/>
          <a:stretch/>
        </p:blipFill>
        <p:spPr>
          <a:xfrm>
            <a:off x="111451" y="4424131"/>
            <a:ext cx="4972522" cy="22862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71B74F-80B1-679F-C9F2-22AA814B1D0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37" t="15693" r="32700" b="38879"/>
          <a:stretch/>
        </p:blipFill>
        <p:spPr>
          <a:xfrm>
            <a:off x="6508813" y="4399511"/>
            <a:ext cx="5554582" cy="23320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564949-9475-0BC4-7C68-F991B482E3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7911" r="12440" b="39665"/>
          <a:stretch/>
        </p:blipFill>
        <p:spPr>
          <a:xfrm>
            <a:off x="65175" y="3217799"/>
            <a:ext cx="8681292" cy="12505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CEB3CB-50B7-4EB8-6C8C-10A97D68539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380" t="50000" r="28982" b="32625"/>
          <a:stretch/>
        </p:blipFill>
        <p:spPr>
          <a:xfrm>
            <a:off x="4492829" y="2839497"/>
            <a:ext cx="7633996" cy="111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1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Backlash to the trans pregnancy project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37147" y="2173632"/>
            <a:ext cx="5515101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Disinformation from media, politicians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Transphobic, sexist social media harassment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Mendacious Freedom of Information requests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Complaints about the project: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Head of School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Vice Chancellor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funder (ESRC)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Doxxing</a:t>
            </a: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project PI Sally Hines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 old-fashioned analogue hate mail</a:t>
            </a: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dog lying on the floor&#10;&#10;Description automatically generated with low confidence">
            <a:extLst>
              <a:ext uri="{FF2B5EF4-FFF2-40B4-BE49-F238E27FC236}">
                <a16:creationId xmlns:a16="http://schemas.microsoft.com/office/drawing/2014/main" id="{89322351-03EE-BE7F-480B-2A63ECEDD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23" b="8407"/>
          <a:stretch/>
        </p:blipFill>
        <p:spPr>
          <a:xfrm>
            <a:off x="6352248" y="1790679"/>
            <a:ext cx="3152350" cy="427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012656-F6BD-713D-ED5E-FB97AE4A3DF8}"/>
              </a:ext>
            </a:extLst>
          </p:cNvPr>
          <p:cNvSpPr txBox="1"/>
          <p:nvPr/>
        </p:nvSpPr>
        <p:spPr>
          <a:xfrm>
            <a:off x="6277396" y="6161616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 the dog – photo by Sally Hines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BC2092-E729-FE20-3F40-ABBD2851F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516" y="2817687"/>
            <a:ext cx="3152349" cy="334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8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Survival as method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12871" y="1571364"/>
            <a:ext cx="640522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are a PI and/or working with more </a:t>
            </a:r>
            <a:b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oppressed colleagues…</a:t>
            </a: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your research in advance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the areas of political contention?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harassment and abuse might your team face?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survival strategies are most effective?</a:t>
            </a: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assume it will all be okay. Take some </a:t>
            </a:r>
            <a:b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responsibility for your colleagues’ survival.</a:t>
            </a: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br>
              <a:rPr lang="en-GB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Pearce, R. (2020) A methodology for the marginalised: Surviving oppression and traumatic fieldwork in the neoliberal academy. </a:t>
            </a:r>
            <a:r>
              <a:rPr lang="en-GB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Sociology</a:t>
            </a:r>
            <a:r>
              <a:rPr lang="en-GB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54(4), 806-824.</a:t>
            </a:r>
          </a:p>
        </p:txBody>
      </p:sp>
      <p:pic>
        <p:nvPicPr>
          <p:cNvPr id="5" name="Picture 4" descr="A picture containing dog, indoor&#10;&#10;Description automatically generated">
            <a:extLst>
              <a:ext uri="{FF2B5EF4-FFF2-40B4-BE49-F238E27FC236}">
                <a16:creationId xmlns:a16="http://schemas.microsoft.com/office/drawing/2014/main" id="{C9832012-ADB7-0462-C970-915AC16A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32" y="712099"/>
            <a:ext cx="4275713" cy="57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Pre-emptive comms engagement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12872" y="1571364"/>
            <a:ext cx="5830689" cy="7735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Pre-prepared press statements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ready to counter disinformation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Simple key message, written for those who care about topic and are interested</a:t>
            </a:r>
          </a:p>
          <a:p>
            <a:pPr>
              <a:spcAft>
                <a:spcPts val="400"/>
              </a:spcAft>
            </a:pPr>
            <a:b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 and social media training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platforms are you using? Why?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available tools </a:t>
            </a:r>
            <a:b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blocking, limiting replies)</a:t>
            </a:r>
          </a:p>
          <a:p>
            <a:pPr>
              <a:spcAft>
                <a:spcPts val="400"/>
              </a:spcAft>
            </a:pPr>
            <a:b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Briefing managers, HR, comms officers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Explain why you and/or colleagues are at risk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Managers/HR/comms take responsibility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Prepare for ‘free speech’ complaints </a:t>
            </a:r>
          </a:p>
          <a:p>
            <a:pPr>
              <a:spcAft>
                <a:spcPts val="400"/>
              </a:spcAft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909BB-D971-DA3D-F283-6880ED4FA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846" y="1822217"/>
            <a:ext cx="4778039" cy="428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Critical bureaucracy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5336118" y="1770721"/>
            <a:ext cx="633259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align an ethic of social justice with inequitable models of policy and practice? </a:t>
            </a: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2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Carlile</a:t>
            </a: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2012)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‘multiple incremental decisions in the delivery of policy’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‘study up’ on the techniques and mobilising metaphors of power</a:t>
            </a:r>
          </a:p>
          <a:p>
            <a:pPr>
              <a:spcAft>
                <a:spcPts val="600"/>
              </a:spcAft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 people with power want?</a:t>
            </a:r>
          </a:p>
          <a:p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power do we have?</a:t>
            </a:r>
          </a:p>
          <a:p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demands can we make?</a:t>
            </a: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erson wearing glasses and a black shirt&#10;&#10;Description automatically generated">
            <a:extLst>
              <a:ext uri="{FF2B5EF4-FFF2-40B4-BE49-F238E27FC236}">
                <a16:creationId xmlns:a16="http://schemas.microsoft.com/office/drawing/2014/main" id="{D9896359-34B9-A45A-F062-D25C01E67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52" y="1905000"/>
            <a:ext cx="3646101" cy="423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13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Critical bureaucracy: some ideas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20963" y="1215314"/>
            <a:ext cx="10758740" cy="7914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r>
              <a:rPr lang="en-GB" sz="17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Collective survival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Networks for researchers with similar experiences</a:t>
            </a:r>
          </a:p>
          <a:p>
            <a:pPr marL="1257300" lvl="2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Emotionally Demanding Research Network Scotland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 funding for events and networks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Collaborate on research and writing – don’t be alone!</a:t>
            </a:r>
            <a:b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17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r>
              <a:rPr lang="en-GB" sz="17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Attend to mental health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need help: seek help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are writing a grant: budget for counselling/therapy/mentorship – and time off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are a supervisor or mentor: prepare students and/or mentees for distressing fieldwork</a:t>
            </a:r>
            <a:b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17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</a:pPr>
            <a:r>
              <a:rPr lang="en-GB" sz="17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Oppose casualisation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create shit jobs</a:t>
            </a:r>
          </a:p>
          <a:p>
            <a:pPr>
              <a:spcAft>
                <a:spcPts val="400"/>
              </a:spcAft>
            </a:pPr>
            <a:b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7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comms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Universities tend to like publicity. What protection can they provide in return?</a:t>
            </a:r>
          </a:p>
          <a:p>
            <a:pPr>
              <a:spcAft>
                <a:spcPts val="600"/>
              </a:spcAft>
            </a:pPr>
            <a:endParaRPr lang="en-GB" sz="17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7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7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17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67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Comms strategies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20963" y="1215314"/>
            <a:ext cx="6073823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Recent actions taken by the University of Glasgow </a:t>
            </a:r>
            <a:b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communications team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social media </a:t>
            </a:r>
            <a:b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(e.g. sharing on LinkedIn, not Twitter)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Checking press release with me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Monitoring social media commentary on my work - so I don’t have to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Removing my contact details from the university website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Filtering media requests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Security monitoring of my office around key publication dates</a:t>
            </a:r>
            <a:br>
              <a:rPr lang="en-GB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proactive rather than reactive approach</a:t>
            </a: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4141D-A446-1254-9E84-802B56911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9" t="8429" r="48966" b="1303"/>
          <a:stretch/>
        </p:blipFill>
        <p:spPr>
          <a:xfrm>
            <a:off x="7252138" y="333703"/>
            <a:ext cx="4445876" cy="619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90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5720-CBC3-440E-B94F-ED65C03A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59" y="184688"/>
            <a:ext cx="9905998" cy="1720312"/>
          </a:xfrm>
        </p:spPr>
        <p:txBody>
          <a:bodyPr/>
          <a:lstStyle/>
          <a:p>
            <a:r>
              <a:rPr lang="en-GB" b="1" dirty="0"/>
              <a:t>And finally… Fight the system!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D02F6C-79DC-45E5-86C1-6612951FBA7F}"/>
              </a:ext>
            </a:extLst>
          </p:cNvPr>
          <p:cNvSpPr/>
          <p:nvPr/>
        </p:nvSpPr>
        <p:spPr>
          <a:xfrm>
            <a:off x="829055" y="1352879"/>
            <a:ext cx="1075874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group of people holding signs&#10;&#10;Description automatically generated with medium confidence">
            <a:extLst>
              <a:ext uri="{FF2B5EF4-FFF2-40B4-BE49-F238E27FC236}">
                <a16:creationId xmlns:a16="http://schemas.microsoft.com/office/drawing/2014/main" id="{E7DF79E6-4932-71FF-19DD-D95267099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552" y="1836892"/>
            <a:ext cx="7574893" cy="36682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B368B2-2ECD-675F-3F4E-88CFEC4EC100}"/>
              </a:ext>
            </a:extLst>
          </p:cNvPr>
          <p:cNvSpPr txBox="1"/>
          <p:nvPr/>
        </p:nvSpPr>
        <p:spPr>
          <a:xfrm>
            <a:off x="1421837" y="5839179"/>
            <a:ext cx="9348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‘Who has your back and whose back do you have?’ (Collins, 2016)</a:t>
            </a:r>
            <a:endParaRPr lang="en-GB" sz="2400" dirty="0">
              <a:solidFill>
                <a:schemeClr val="accent4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09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7777</TotalTime>
  <Words>676</Words>
  <Application>Microsoft Office PowerPoint</Application>
  <PresentationFormat>Widescreen</PresentationFormat>
  <Paragraphs>109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Mesh</vt:lpstr>
      <vt:lpstr>Being prepared for Harassment and abuse</vt:lpstr>
      <vt:lpstr>Why is inclusive language important?</vt:lpstr>
      <vt:lpstr>PowerPoint Presentation</vt:lpstr>
      <vt:lpstr>PowerPoint Presentation</vt:lpstr>
      <vt:lpstr>PowerPoint Presentation</vt:lpstr>
      <vt:lpstr>PowerPoint Presentation</vt:lpstr>
      <vt:lpstr>Backlash to the trans pregnancy project</vt:lpstr>
      <vt:lpstr>Survival as method</vt:lpstr>
      <vt:lpstr>Pre-emptive comms engagement</vt:lpstr>
      <vt:lpstr>Critical bureaucracy</vt:lpstr>
      <vt:lpstr>Critical bureaucracy: some ideas</vt:lpstr>
      <vt:lpstr>Comms strategies</vt:lpstr>
      <vt:lpstr>And finally… Fight the system!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Pregnant men</dc:title>
  <dc:creator>Ruth .</dc:creator>
  <cp:lastModifiedBy>Ruth Pearce</cp:lastModifiedBy>
  <cp:revision>275</cp:revision>
  <dcterms:created xsi:type="dcterms:W3CDTF">2017-07-01T16:27:07Z</dcterms:created>
  <dcterms:modified xsi:type="dcterms:W3CDTF">2024-09-27T09:25:51Z</dcterms:modified>
</cp:coreProperties>
</file>