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71" r:id="rId3"/>
    <p:sldId id="274" r:id="rId4"/>
    <p:sldId id="275" r:id="rId5"/>
    <p:sldId id="276" r:id="rId6"/>
    <p:sldId id="277" r:id="rId7"/>
    <p:sldId id="280" r:id="rId8"/>
    <p:sldId id="278" r:id="rId9"/>
    <p:sldId id="281" r:id="rId10"/>
    <p:sldId id="283" r:id="rId11"/>
    <p:sldId id="279" r:id="rId12"/>
    <p:sldId id="282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1" d="100"/>
          <a:sy n="111" d="100"/>
        </p:scale>
        <p:origin x="55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D9A92CE-D171-E709-EC91-69B88C4AE7DC}"/>
              </a:ext>
            </a:extLst>
          </p:cNvPr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2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defRPr>
            </a:lvl1pPr>
          </a:lstStyle>
          <a:p>
            <a:pPr lvl="0"/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3186D1B-9D0B-B70A-AA34-964178B7BC2D}"/>
              </a:ext>
            </a:extLst>
          </p:cNvPr>
          <p:cNvSpPr txBox="1">
            <a:spLocks noGrp="1"/>
          </p:cNvSpPr>
          <p:nvPr>
            <p:ph type="dt" idx="1"/>
          </p:nvPr>
        </p:nvSpPr>
        <p:spPr>
          <a:xfrm>
            <a:off x="3884608" y="0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2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defRPr>
            </a:lvl1pPr>
          </a:lstStyle>
          <a:p>
            <a:pPr lvl="0"/>
            <a:fld id="{A14CB116-0025-49F2-BC61-959B761888A3}" type="datetime1">
              <a:rPr lang="en-GB"/>
              <a:pPr lvl="0"/>
              <a:t>11/12/2024</a:t>
            </a:fld>
            <a:endParaRPr lang="en-GB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78E0CE43-B8E7-E79B-91A6-B314ACC6F55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099"/>
          </a:xfrm>
          <a:prstGeom prst="rect">
            <a:avLst/>
          </a:prstGeom>
          <a:noFill/>
          <a:ln w="12701">
            <a:solidFill>
              <a:srgbClr val="000000"/>
            </a:solidFill>
            <a:prstDash val="solid"/>
          </a:ln>
        </p:spPr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69BFCD43-014B-2EF6-35A7-43D81C8857B9}"/>
              </a:ext>
            </a:extLst>
          </p:cNvPr>
          <p:cNvSpPr txBox="1">
            <a:spLocks noGrp="1"/>
          </p:cNvSpPr>
          <p:nvPr>
            <p:ph type="body" sz="quarter" idx="3"/>
          </p:nvPr>
        </p:nvSpPr>
        <p:spPr>
          <a:xfrm>
            <a:off x="685800" y="4400549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C0BBCF-BE8B-DD2D-BE5D-42BFD6F388E4}"/>
              </a:ext>
            </a:extLst>
          </p:cNvPr>
          <p:cNvSpPr txBox="1">
            <a:spLocks noGrp="1"/>
          </p:cNvSpPr>
          <p:nvPr>
            <p:ph type="ftr" sz="quarter" idx="4"/>
          </p:nvPr>
        </p:nvSpPr>
        <p:spPr>
          <a:xfrm>
            <a:off x="0" y="8685208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2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defRPr>
            </a:lvl1pPr>
          </a:lstStyle>
          <a:p>
            <a:pPr lvl="0"/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C6A8F8-3AB8-6B5A-A779-35A0B917C4AE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2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defRPr>
            </a:lvl1pPr>
          </a:lstStyle>
          <a:p>
            <a:pPr lvl="0"/>
            <a:fld id="{BBE80680-5505-4F5B-8C4B-7B750082C63A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38090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marR="0" lvl="0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Aptos"/>
      </a:defRPr>
    </a:lvl1pPr>
    <a:lvl2pPr marL="457200" marR="0" lvl="1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Aptos"/>
      </a:defRPr>
    </a:lvl2pPr>
    <a:lvl3pPr marL="914400" marR="0" lvl="2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Aptos"/>
      </a:defRPr>
    </a:lvl3pPr>
    <a:lvl4pPr marL="1371600" marR="0" lvl="3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Aptos"/>
      </a:defRPr>
    </a:lvl4pPr>
    <a:lvl5pPr marL="1828800" marR="0" lvl="4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Apto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BBE80680-5505-4F5B-8C4B-7B750082C63A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20086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26BC0F-FA45-74F1-6523-ED1326F4C6C0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524003" y="1122361"/>
            <a:ext cx="9144000" cy="2387598"/>
          </a:xfrm>
        </p:spPr>
        <p:txBody>
          <a:bodyPr anchor="b" anchorCtr="1"/>
          <a:lstStyle>
            <a:lvl1pPr algn="ctr">
              <a:defRPr sz="6000"/>
            </a:lvl1pPr>
          </a:lstStyle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BFCDCC-3CDF-3362-4D55-A34FD17C46D5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524003" y="3602041"/>
            <a:ext cx="9144000" cy="1655758"/>
          </a:xfrm>
        </p:spPr>
        <p:txBody>
          <a:bodyPr anchorCtr="1"/>
          <a:lstStyle>
            <a:lvl1pPr marL="0" indent="0" algn="ctr">
              <a:buNone/>
              <a:defRPr sz="2400"/>
            </a:lvl1pPr>
          </a:lstStyle>
          <a:p>
            <a:pPr lvl="0"/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857B43-21C3-D244-E7C4-72C2B2934CDD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563646E-4131-40E2-B3E8-9D7D9E531110}" type="datetime1">
              <a:rPr lang="en-GB"/>
              <a:pPr lvl="0"/>
              <a:t>11/12/2024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141652-3326-07A0-BD60-B762833B6842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321553-DCA9-9C20-DDD2-5DB06B79013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B3258E9-73D7-44A3-BCC9-AEDC604A5A3C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5751175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36D4A9-29EC-8870-11CA-1771FE3B9201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53BFB7-E89E-3622-F540-22E98628117B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D48AE7-EE8C-84C3-99B0-820E66484F36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B8BE7F5-8AFE-41B1-A20F-1CD499A51DF9}" type="datetime1">
              <a:rPr lang="en-GB"/>
              <a:pPr lvl="0"/>
              <a:t>11/12/2024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DF33CC-89B0-0A8D-C538-45BD5882FB89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E6EAD4-B109-EACA-5FFF-1074B0C5E15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01E827B-203B-4230-9131-6C512FE02C78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2090539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FC0629-8770-18AE-AB96-E54743D98B2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1847" y="1709735"/>
            <a:ext cx="10515600" cy="2852735"/>
          </a:xfrm>
        </p:spPr>
        <p:txBody>
          <a:bodyPr anchor="b"/>
          <a:lstStyle>
            <a:lvl1pPr>
              <a:defRPr sz="6000"/>
            </a:lvl1pPr>
          </a:lstStyle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F0BFC1-DDB5-2C7F-5499-2CBEB0F8D74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1847" y="4589465"/>
            <a:ext cx="10515600" cy="1500182"/>
          </a:xfrm>
        </p:spPr>
        <p:txBody>
          <a:bodyPr/>
          <a:lstStyle>
            <a:lvl1pPr marL="0" indent="0">
              <a:buNone/>
              <a:defRPr sz="2400">
                <a:solidFill>
                  <a:srgbClr val="767676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A85394-9B1F-64F8-068A-7A507AF92BF6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5683F36-4306-437D-9860-9A747EA738AF}" type="datetime1">
              <a:rPr lang="en-GB"/>
              <a:pPr lvl="0"/>
              <a:t>11/12/2024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C2C872-385A-6179-0758-C45A96584BC4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1145A0-77C5-6269-279C-3D911362DDC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92B0117-4487-4A44-BDF1-CCFFA4E87186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72102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443B5A-735F-409D-1A56-D2C670421076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DBB666-A7A3-D571-D65C-5A09BC615DF4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3" y="1825627"/>
            <a:ext cx="5181603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B386B05-0F8E-6374-2E1C-B60F68764AB4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6172200" y="1825627"/>
            <a:ext cx="5181603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3F42F5-1AA1-BA99-1AA6-AB70942AFE47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FF89C75-E16A-4D8B-804D-A13A365A971C}" type="datetime1">
              <a:rPr lang="en-GB"/>
              <a:pPr lvl="0"/>
              <a:t>11/12/2024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7CFF85-7C42-A602-31B6-8805BCCB82A2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757DC1A-B8CB-B041-6EDC-45F922C002E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87FC79D7-2FC0-4F22-968E-8DEF615D9575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9133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2F7659-1B16-AB06-4DA3-E627AB74FC0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365129"/>
            <a:ext cx="10515600" cy="132555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3E4B79-16E3-6BF8-FACE-BF72EC4D303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9784" y="1681160"/>
            <a:ext cx="5157782" cy="823910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A126D6-4441-B888-D026-2B1872405EA2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839784" y="2505071"/>
            <a:ext cx="5157782" cy="368458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BEA0B6D-71FE-9B9A-7723-4C868B083DEC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6172200" y="1681160"/>
            <a:ext cx="5183184" cy="823910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CCB0792-604D-DE03-9023-40C8E66227D1}"/>
              </a:ext>
            </a:extLst>
          </p:cNvPr>
          <p:cNvSpPr txBox="1">
            <a:spLocks noGrp="1"/>
          </p:cNvSpPr>
          <p:nvPr>
            <p:ph idx="4"/>
          </p:nvPr>
        </p:nvSpPr>
        <p:spPr>
          <a:xfrm>
            <a:off x="6172200" y="2505071"/>
            <a:ext cx="5183184" cy="368458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7842C2D-D2CB-0CF2-2692-73A9A1724BE9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96835C1-3E03-4F03-A7EA-370A357676F3}" type="datetime1">
              <a:rPr lang="en-GB"/>
              <a:pPr lvl="0"/>
              <a:t>11/12/2024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B8EFA75-1E0A-7A31-A4CA-A4C8E657A540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7715B57-2283-F38F-9A28-63DA30F8E99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300BA7B-8D8D-4EA0-8337-1D94D0DF9559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66738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D99A68-E929-0983-9834-7EDF8EB5A070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FB314B6-37BD-3C4C-E456-A8BE647256BD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35B416F-9225-4D52-8534-B1591FC279D7}" type="datetime1">
              <a:rPr lang="en-GB"/>
              <a:pPr lvl="0"/>
              <a:t>11/12/2024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1F6BD5A-13E6-A2C9-0D78-FD71A5F76E1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B003CC1-F7F9-C9E3-4AD2-1AB43418E54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CF83005-7C3E-44EF-BD1A-2FEA13EF748A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03083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7E57D6D-7FE1-A707-1E3E-BC3F000ED73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C36EC9B-187B-4DC1-8A48-5C7A1B30911E}" type="datetime1">
              <a:rPr lang="en-GB"/>
              <a:pPr lvl="0"/>
              <a:t>11/12/2024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51D3B49-4D7A-B8BE-74CA-75CEECEDE9F4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EF31C5-C029-B197-770B-6E7215B8A53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13DF2A6-4361-486C-A603-7DD64FE9D734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21716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F5B0BC-F670-C2EB-CD9E-9BC259FDB72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457200"/>
            <a:ext cx="3932240" cy="1600200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AA9969-FA63-66A7-3CC6-E72040CE7576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183184" y="987423"/>
            <a:ext cx="6172200" cy="487362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1C8080-F81E-A446-C970-01EE88B89D2D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9784" y="2057400"/>
            <a:ext cx="3932240" cy="3811584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93EDC4-F483-700D-3792-99BFA2F7F0A2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C0A4D58-ECBB-4846-A329-7DAE203FE46F}" type="datetime1">
              <a:rPr lang="en-GB"/>
              <a:pPr lvl="0"/>
              <a:t>11/12/2024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4E3010-A869-3F49-21DC-72E6ECDED6D5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92F0D10-4C17-331F-6908-28524AA2BA1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FBFD205-4B72-4A70-B468-7077F6C63E26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28171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CA03EB-A5B8-C3A2-907B-3D40236C295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457200"/>
            <a:ext cx="3932240" cy="1600200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3AF879C-CC48-40EA-1DBE-F9349052207F}"/>
              </a:ext>
            </a:extLst>
          </p:cNvPr>
          <p:cNvSpPr txBox="1">
            <a:spLocks noGrp="1"/>
          </p:cNvSpPr>
          <p:nvPr>
            <p:ph type="pic" idx="1"/>
          </p:nvPr>
        </p:nvSpPr>
        <p:spPr>
          <a:xfrm>
            <a:off x="5183184" y="987423"/>
            <a:ext cx="6172200" cy="4873623"/>
          </a:xfrm>
        </p:spPr>
        <p:txBody>
          <a:bodyPr/>
          <a:lstStyle>
            <a:lvl1pPr marL="0" indent="0">
              <a:buNone/>
              <a:defRPr lang="en-GB" sz="3200"/>
            </a:lvl1pPr>
          </a:lstStyle>
          <a:p>
            <a:pPr lvl="0"/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E822EC-0730-4B07-FBDC-C56D4CECD303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9784" y="2057400"/>
            <a:ext cx="3932240" cy="3811584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8AFEB5E-BCD7-8B77-A2EE-398E51606FAB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7D23362-4DCA-41B3-A88B-FEC2EC834E9F}" type="datetime1">
              <a:rPr lang="en-GB"/>
              <a:pPr lvl="0"/>
              <a:t>11/12/2024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07B50F-F6C5-2BD8-2479-11797B840C35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2CB48E-07AC-372C-D8B4-8E8A9DC5795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0998D35-1D10-43C7-8EA7-1DE6B08EA34E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9119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CF0679-E933-A563-98B6-332F997D7ED7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3D99FA7-B410-1CDF-3AEA-357C9D9FECC3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CAAAAB-C35B-5F6C-A798-3B5E64C5DE42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CD5E3D7-B7C9-4D4E-9629-D944B32B4B35}" type="datetime1">
              <a:rPr lang="en-GB"/>
              <a:pPr lvl="0"/>
              <a:t>11/12/2024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2FD798-5D70-43D4-00B3-3F892D7897DA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329DC9-17EB-739A-5E40-ED63167FA8E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05A1D6A-353C-4479-B433-90E380B5471F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28424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E8BF88D-758C-FC69-B32E-C4FF31B58503}"/>
              </a:ext>
            </a:extLst>
          </p:cNvPr>
          <p:cNvSpPr txBox="1">
            <a:spLocks noGrp="1"/>
          </p:cNvSpPr>
          <p:nvPr>
            <p:ph type="title" orient="vert"/>
          </p:nvPr>
        </p:nvSpPr>
        <p:spPr>
          <a:xfrm>
            <a:off x="8724903" y="365129"/>
            <a:ext cx="2628899" cy="5811834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2B9E6FB-8230-2623-BBE8-F4BA3756FE91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>
          <a:xfrm>
            <a:off x="838203" y="365129"/>
            <a:ext cx="7734296" cy="5811834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5FABD2-ADE5-36A0-3EA6-2330FE1C13C8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99FA1A0-5823-44F3-A66B-F7D2BE241871}" type="datetime1">
              <a:rPr lang="en-GB"/>
              <a:pPr lvl="0"/>
              <a:t>11/12/2024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1DE892-50DE-4E1D-BC67-7154BAC5DDED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3529AD-3290-B8B7-EB2A-B9639DC3F3B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6E37F3E-C1CE-4D90-A284-2B2EB900055A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78091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685B9CD-6598-1285-0BE4-F4688792E76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3" y="365129"/>
            <a:ext cx="10515600" cy="132555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rmAutofit/>
          </a:bodyPr>
          <a:lstStyle/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2DA5EB-C1A1-A854-615F-DBE22939449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3" y="1825627"/>
            <a:ext cx="10515600" cy="435133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492FB5-141E-0A57-F50D-A11F58F65CE3}"/>
              </a:ext>
            </a:extLst>
          </p:cNvPr>
          <p:cNvSpPr txBox="1">
            <a:spLocks noGrp="1"/>
          </p:cNvSpPr>
          <p:nvPr>
            <p:ph type="dt" sz="half" idx="2"/>
          </p:nvPr>
        </p:nvSpPr>
        <p:spPr>
          <a:xfrm>
            <a:off x="8382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200" b="0" i="0" u="none" strike="noStrike" kern="1200" cap="none" spc="0" baseline="0">
                <a:solidFill>
                  <a:srgbClr val="767676"/>
                </a:solidFill>
                <a:uFillTx/>
                <a:latin typeface="Aptos"/>
              </a:defRPr>
            </a:lvl1pPr>
          </a:lstStyle>
          <a:p>
            <a:pPr lvl="0"/>
            <a:fld id="{0CEE11D6-455F-4164-A21C-5E068504BD98}" type="datetime1">
              <a:rPr lang="en-GB"/>
              <a:pPr lvl="0"/>
              <a:t>11/12/2024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6DB671-E19F-2289-E704-8E3C9413933D}"/>
              </a:ext>
            </a:extLst>
          </p:cNvPr>
          <p:cNvSpPr txBox="1">
            <a:spLocks noGrp="1"/>
          </p:cNvSpPr>
          <p:nvPr>
            <p:ph type="ftr" sz="quarter" idx="3"/>
          </p:nvPr>
        </p:nvSpPr>
        <p:spPr>
          <a:xfrm>
            <a:off x="4038603" y="6356351"/>
            <a:ext cx="41148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lvl1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200" b="0" i="0" u="none" strike="noStrike" kern="1200" cap="none" spc="0" baseline="0">
                <a:solidFill>
                  <a:srgbClr val="767676"/>
                </a:solidFill>
                <a:uFillTx/>
                <a:latin typeface="Aptos"/>
              </a:defRPr>
            </a:lvl1pPr>
          </a:lstStyle>
          <a:p>
            <a:pPr lvl="0"/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25FE72-DAD7-62DF-0BA4-2FF2D1B2BDDB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86106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200" b="0" i="0" u="none" strike="noStrike" kern="1200" cap="none" spc="0" baseline="0">
                <a:solidFill>
                  <a:srgbClr val="767676"/>
                </a:solidFill>
                <a:uFillTx/>
                <a:latin typeface="Aptos"/>
              </a:defRPr>
            </a:lvl1pPr>
          </a:lstStyle>
          <a:p>
            <a:pPr lvl="0"/>
            <a:fld id="{92A1DDE9-C575-4593-9DC0-9EF1B4B6EDFB}" type="slidenum"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marL="0" marR="0" lvl="0" indent="0" algn="l" defTabSz="91440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en-US" sz="4400" b="0" i="0" u="none" strike="noStrike" kern="1200" cap="none" spc="0" baseline="0">
          <a:solidFill>
            <a:srgbClr val="000000"/>
          </a:solidFill>
          <a:uFillTx/>
          <a:latin typeface="Aptos Display"/>
        </a:defRPr>
      </a:lvl1pPr>
    </p:titleStyle>
    <p:bodyStyle>
      <a:lvl1pPr marL="228600" marR="0" lvl="0" indent="-228600" algn="l" defTabSz="914400" rtl="0" fontAlgn="auto" hangingPunct="1">
        <a:lnSpc>
          <a:spcPct val="90000"/>
        </a:lnSpc>
        <a:spcBef>
          <a:spcPts val="1000"/>
        </a:spcBef>
        <a:spcAft>
          <a:spcPts val="0"/>
        </a:spcAft>
        <a:buSzPct val="100000"/>
        <a:buFont typeface="Arial" pitchFamily="34"/>
        <a:buChar char="•"/>
        <a:tabLst/>
        <a:defRPr lang="en-US" sz="2800" b="0" i="0" u="none" strike="noStrike" kern="1200" cap="none" spc="0" baseline="0">
          <a:solidFill>
            <a:srgbClr val="000000"/>
          </a:solidFill>
          <a:uFillTx/>
          <a:latin typeface="Aptos"/>
        </a:defRPr>
      </a:lvl1pPr>
      <a:lvl2pPr marL="685800" marR="0" lvl="1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en-US" sz="2400" b="0" i="0" u="none" strike="noStrike" kern="1200" cap="none" spc="0" baseline="0">
          <a:solidFill>
            <a:srgbClr val="000000"/>
          </a:solidFill>
          <a:uFillTx/>
          <a:latin typeface="Aptos"/>
        </a:defRPr>
      </a:lvl2pPr>
      <a:lvl3pPr marL="1143000" marR="0" lvl="2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en-US" sz="2000" b="0" i="0" u="none" strike="noStrike" kern="1200" cap="none" spc="0" baseline="0">
          <a:solidFill>
            <a:srgbClr val="000000"/>
          </a:solidFill>
          <a:uFillTx/>
          <a:latin typeface="Aptos"/>
        </a:defRPr>
      </a:lvl3pPr>
      <a:lvl4pPr marL="1600200" marR="0" lvl="3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en-US" sz="1800" b="0" i="0" u="none" strike="noStrike" kern="1200" cap="none" spc="0" baseline="0">
          <a:solidFill>
            <a:srgbClr val="000000"/>
          </a:solidFill>
          <a:uFillTx/>
          <a:latin typeface="Aptos"/>
        </a:defRPr>
      </a:lvl4pPr>
      <a:lvl5pPr marL="2057400" marR="0" lvl="4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en-US" sz="1800" b="0" i="0" u="none" strike="noStrike" kern="1200" cap="none" spc="0" baseline="0">
          <a:solidFill>
            <a:srgbClr val="000000"/>
          </a:solidFill>
          <a:uFillTx/>
          <a:latin typeface="Apto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ruth.pearce@glasgow.ac.uk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">
    <p:bg>
      <p:bgPr>
        <a:blipFill>
          <a:blip r:embed="rId2"/>
          <a:tile sx="100000" sy="100000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E74A87-4934-D5CF-2ACC-6E13657E98EE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237500" y="-544150"/>
            <a:ext cx="10070282" cy="3973150"/>
          </a:xfrm>
        </p:spPr>
        <p:txBody>
          <a:bodyPr>
            <a:normAutofit/>
          </a:bodyPr>
          <a:lstStyle/>
          <a:p>
            <a:pPr lvl="0" algn="l"/>
            <a:r>
              <a:rPr lang="en-GB" sz="5400" b="1" dirty="0"/>
              <a:t>Proposed changes to the availability of puberty blockers</a:t>
            </a:r>
            <a:br>
              <a:rPr lang="en-GB" sz="5400" b="1" dirty="0"/>
            </a:br>
            <a:br>
              <a:rPr lang="en-GB" sz="2400" b="1" dirty="0"/>
            </a:br>
            <a:r>
              <a:rPr lang="en-GB" sz="3200" b="1" dirty="0"/>
              <a:t>Expert comments on evidence, impact, and safety</a:t>
            </a:r>
            <a:endParaRPr lang="en-GB" sz="5400" b="1" dirty="0"/>
          </a:p>
        </p:txBody>
      </p:sp>
      <p:sp>
        <p:nvSpPr>
          <p:cNvPr id="5" name="TextBox 11">
            <a:extLst>
              <a:ext uri="{FF2B5EF4-FFF2-40B4-BE49-F238E27FC236}">
                <a16:creationId xmlns:a16="http://schemas.microsoft.com/office/drawing/2014/main" id="{18D6A6C9-2878-6814-13C8-1BE9B01657CB}"/>
              </a:ext>
            </a:extLst>
          </p:cNvPr>
          <p:cNvSpPr txBox="1"/>
          <p:nvPr/>
        </p:nvSpPr>
        <p:spPr>
          <a:xfrm>
            <a:off x="762251" y="3838558"/>
            <a:ext cx="3938835" cy="1261884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1" compatLnSpc="1">
            <a:spAutoFit/>
          </a:bodyPr>
          <a:lstStyle/>
          <a:p>
            <a:pPr marL="0" marR="0" lvl="0" indent="0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400" b="1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</a:rPr>
              <a:t>Dr Ruth Pearce</a:t>
            </a:r>
          </a:p>
          <a:p>
            <a:pPr marL="0" marR="0" lvl="0" indent="0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400" b="0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  <a:hlinkClick r:id="rId3"/>
              </a:rPr>
              <a:t>ruth.pearce@glasgow.ac.uk</a:t>
            </a:r>
            <a:r>
              <a:rPr lang="en-GB" sz="2400" b="0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</a:rPr>
              <a:t> </a:t>
            </a:r>
            <a:br>
              <a:rPr lang="en-GB" sz="2800" b="0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</a:rPr>
            </a:br>
            <a:endParaRPr lang="en-GB" sz="2800" b="0" i="0" u="none" strike="noStrike" kern="1200" cap="none" spc="0" baseline="0" dirty="0">
              <a:solidFill>
                <a:srgbClr val="000000"/>
              </a:solidFill>
              <a:uFillTx/>
              <a:latin typeface="Aptos"/>
            </a:endParaRPr>
          </a:p>
        </p:txBody>
      </p:sp>
      <p:pic>
        <p:nvPicPr>
          <p:cNvPr id="13" name="Picture 12" descr="Blue text on a black background&#10;&#10;Description automatically generated">
            <a:extLst>
              <a:ext uri="{FF2B5EF4-FFF2-40B4-BE49-F238E27FC236}">
                <a16:creationId xmlns:a16="http://schemas.microsoft.com/office/drawing/2014/main" id="{85654AFF-D547-F1E3-7F05-A936EBED913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398" y="5262367"/>
            <a:ext cx="2284802" cy="70980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6">
    <p:bg>
      <p:bgPr>
        <a:blipFill>
          <a:blip r:embed="rId2"/>
          <a:tile sx="100000" sy="100000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1E2086-8C00-16CA-C6A6-AB6007FA721D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GB" dirty="0"/>
              <a:t>Research background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79E360-CC56-70A2-2B6B-3FCFCD472FEA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2" y="1690689"/>
            <a:ext cx="5648861" cy="4809844"/>
          </a:xfrm>
        </p:spPr>
        <p:txBody>
          <a:bodyPr>
            <a:normAutofit/>
          </a:bodyPr>
          <a:lstStyle/>
          <a:p>
            <a:pPr lvl="0">
              <a:spcAft>
                <a:spcPts val="600"/>
              </a:spcAft>
            </a:pPr>
            <a:r>
              <a:rPr lang="en-GB" sz="2600" b="1" dirty="0">
                <a:latin typeface="+mn-lt"/>
                <a:cs typeface="Calibri" panose="020F0502020204030204" pitchFamily="34" charset="0"/>
              </a:rPr>
              <a:t>Interdisciplinary social scientist</a:t>
            </a:r>
          </a:p>
          <a:p>
            <a:pPr lvl="0">
              <a:spcAft>
                <a:spcPts val="600"/>
              </a:spcAft>
            </a:pPr>
            <a:r>
              <a:rPr lang="en-GB" sz="2600" b="1" dirty="0">
                <a:latin typeface="+mn-lt"/>
                <a:cs typeface="Calibri" panose="020F0502020204030204" pitchFamily="34" charset="0"/>
              </a:rPr>
              <a:t>Peer-reviewed work on trans healthcare</a:t>
            </a:r>
          </a:p>
          <a:p>
            <a:pPr lvl="1">
              <a:spcAft>
                <a:spcPts val="600"/>
              </a:spcAft>
            </a:pPr>
            <a:r>
              <a:rPr lang="en-GB" dirty="0">
                <a:latin typeface="+mn-lt"/>
                <a:cs typeface="Calibri" panose="020F0502020204030204" pitchFamily="34" charset="0"/>
              </a:rPr>
              <a:t>Gender clinics, fertility and family planning, children and adolescents, social determinants of health</a:t>
            </a:r>
            <a:endParaRPr lang="en-GB" sz="2200" dirty="0">
              <a:latin typeface="+mn-lt"/>
              <a:cs typeface="Calibri" panose="020F0502020204030204" pitchFamily="34" charset="0"/>
            </a:endParaRPr>
          </a:p>
          <a:p>
            <a:pPr lvl="1">
              <a:spcAft>
                <a:spcPts val="600"/>
              </a:spcAft>
            </a:pPr>
            <a:r>
              <a:rPr lang="en-GB" dirty="0">
                <a:latin typeface="+mn-lt"/>
                <a:cs typeface="Calibri" panose="020F0502020204030204" pitchFamily="34" charset="0"/>
              </a:rPr>
              <a:t>Sociology, psychology, psychiatry, epidemiology, feminist and queer studies journals and books</a:t>
            </a:r>
          </a:p>
          <a:p>
            <a:pPr lvl="1">
              <a:spcAft>
                <a:spcPts val="600"/>
              </a:spcAft>
            </a:pPr>
            <a:endParaRPr lang="en-GB" sz="2200" dirty="0">
              <a:latin typeface="+mn-lt"/>
              <a:cs typeface="Calibri" panose="020F0502020204030204" pitchFamily="34" charset="0"/>
            </a:endParaRPr>
          </a:p>
          <a:p>
            <a:pPr lvl="2">
              <a:spcAft>
                <a:spcPts val="600"/>
              </a:spcAft>
            </a:pPr>
            <a:endParaRPr lang="en-GB" sz="1900" dirty="0">
              <a:latin typeface="+mn-lt"/>
              <a:cs typeface="Calibri" panose="020F0502020204030204" pitchFamily="34" charset="0"/>
            </a:endParaRPr>
          </a:p>
        </p:txBody>
      </p:sp>
      <p:pic>
        <p:nvPicPr>
          <p:cNvPr id="5" name="Picture 4" descr="A book cover with text and a hourglass&#10;&#10;Description automatically generated">
            <a:extLst>
              <a:ext uri="{FF2B5EF4-FFF2-40B4-BE49-F238E27FC236}">
                <a16:creationId xmlns:a16="http://schemas.microsoft.com/office/drawing/2014/main" id="{9AAC4C2B-0CE5-A5D4-BD89-6899B40D0B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4662" y="297260"/>
            <a:ext cx="2482332" cy="3723499"/>
          </a:xfrm>
          <a:prstGeom prst="rect">
            <a:avLst/>
          </a:prstGeom>
        </p:spPr>
      </p:pic>
      <p:pic>
        <p:nvPicPr>
          <p:cNvPr id="7" name="Picture 6" descr="A book cover with a black background&#10;&#10;Description automatically generated">
            <a:extLst>
              <a:ext uri="{FF2B5EF4-FFF2-40B4-BE49-F238E27FC236}">
                <a16:creationId xmlns:a16="http://schemas.microsoft.com/office/drawing/2014/main" id="{3F4F8693-A4E4-D49F-0D92-981A709A59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1313" y="297260"/>
            <a:ext cx="2088871" cy="3131740"/>
          </a:xfrm>
          <a:prstGeom prst="rect">
            <a:avLst/>
          </a:prstGeom>
        </p:spPr>
      </p:pic>
      <p:pic>
        <p:nvPicPr>
          <p:cNvPr id="9" name="Picture 8" descr="A cover of a magazine&#10;&#10;Description automatically generated">
            <a:extLst>
              <a:ext uri="{FF2B5EF4-FFF2-40B4-BE49-F238E27FC236}">
                <a16:creationId xmlns:a16="http://schemas.microsoft.com/office/drawing/2014/main" id="{C464A4A4-8874-E40F-0D61-1F81679C1E7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30"/>
          <a:stretch/>
        </p:blipFill>
        <p:spPr>
          <a:xfrm>
            <a:off x="7944095" y="4237431"/>
            <a:ext cx="1702899" cy="2371875"/>
          </a:xfrm>
          <a:prstGeom prst="rect">
            <a:avLst/>
          </a:prstGeom>
        </p:spPr>
      </p:pic>
      <p:pic>
        <p:nvPicPr>
          <p:cNvPr id="11" name="Picture 10" descr="A cover of a magazine&#10;&#10;Description automatically generated">
            <a:extLst>
              <a:ext uri="{FF2B5EF4-FFF2-40B4-BE49-F238E27FC236}">
                <a16:creationId xmlns:a16="http://schemas.microsoft.com/office/drawing/2014/main" id="{6876DA83-7164-3451-38E5-662C0EDC05E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1313" y="3679418"/>
            <a:ext cx="1955665" cy="2935127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sx="100000" sy="100000" algn="tl"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1D49853-07DB-5175-F279-14E5425178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FE7FE6-49F6-89C3-2C22-BACECF47BEC7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GB" dirty="0"/>
              <a:t>GnRH agonist ban: my arguments today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11BABE-3C4F-DB76-870D-DA642C5D40F0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2404966" y="2217954"/>
            <a:ext cx="7382067" cy="4809844"/>
          </a:xfrm>
        </p:spPr>
        <p:txBody>
          <a:bodyPr>
            <a:normAutofit/>
          </a:bodyPr>
          <a:lstStyle/>
          <a:p>
            <a:pPr marL="514350" lvl="0" indent="-514350">
              <a:spcAft>
                <a:spcPts val="600"/>
              </a:spcAft>
              <a:buAutoNum type="arabicParenR"/>
            </a:pPr>
            <a:r>
              <a:rPr lang="en-GB" sz="3200" b="1" dirty="0">
                <a:latin typeface="+mn-lt"/>
                <a:cs typeface="Calibri" panose="020F0502020204030204" pitchFamily="34" charset="0"/>
              </a:rPr>
              <a:t>Ban based on flawed evidence</a:t>
            </a:r>
            <a:br>
              <a:rPr lang="en-GB" sz="3200" b="1" dirty="0">
                <a:latin typeface="+mn-lt"/>
                <a:cs typeface="Calibri" panose="020F0502020204030204" pitchFamily="34" charset="0"/>
              </a:rPr>
            </a:br>
            <a:endParaRPr lang="en-GB" sz="3200" b="1" dirty="0">
              <a:latin typeface="+mn-lt"/>
              <a:cs typeface="Calibri" panose="020F0502020204030204" pitchFamily="34" charset="0"/>
            </a:endParaRPr>
          </a:p>
          <a:p>
            <a:pPr marL="514350" lvl="0" indent="-514350">
              <a:spcAft>
                <a:spcPts val="600"/>
              </a:spcAft>
              <a:buAutoNum type="arabicParenR"/>
            </a:pPr>
            <a:r>
              <a:rPr lang="en-GB" sz="3200" b="1" dirty="0">
                <a:latin typeface="+mn-lt"/>
                <a:cs typeface="Calibri" panose="020F0502020204030204" pitchFamily="34" charset="0"/>
              </a:rPr>
              <a:t>Ban is unsafe</a:t>
            </a:r>
            <a:br>
              <a:rPr lang="en-GB" sz="3200" b="1" dirty="0">
                <a:latin typeface="+mn-lt"/>
                <a:cs typeface="Calibri" panose="020F0502020204030204" pitchFamily="34" charset="0"/>
              </a:rPr>
            </a:br>
            <a:endParaRPr lang="en-GB" sz="3200" b="1" dirty="0">
              <a:latin typeface="+mn-lt"/>
              <a:cs typeface="Calibri" panose="020F0502020204030204" pitchFamily="34" charset="0"/>
            </a:endParaRPr>
          </a:p>
          <a:p>
            <a:pPr marL="514350" lvl="0" indent="-514350">
              <a:spcAft>
                <a:spcPts val="600"/>
              </a:spcAft>
              <a:buAutoNum type="arabicParenR"/>
            </a:pPr>
            <a:r>
              <a:rPr lang="en-GB" sz="3200" b="1" dirty="0">
                <a:latin typeface="+mn-lt"/>
                <a:cs typeface="Calibri" panose="020F0502020204030204" pitchFamily="34" charset="0"/>
              </a:rPr>
              <a:t>The UK is an international outlier</a:t>
            </a:r>
          </a:p>
          <a:p>
            <a:pPr lvl="0">
              <a:spcAft>
                <a:spcPts val="600"/>
              </a:spcAft>
            </a:pPr>
            <a:endParaRPr lang="en-GB" sz="2600" b="1" dirty="0">
              <a:latin typeface="+mn-lt"/>
              <a:cs typeface="Calibri" panose="020F0502020204030204" pitchFamily="34" charset="0"/>
            </a:endParaRPr>
          </a:p>
          <a:p>
            <a:pPr lvl="0">
              <a:spcAft>
                <a:spcPts val="600"/>
              </a:spcAft>
            </a:pPr>
            <a:endParaRPr lang="en-GB" dirty="0">
              <a:latin typeface="+mn-lt"/>
              <a:cs typeface="Calibri" panose="020F0502020204030204" pitchFamily="34" charset="0"/>
            </a:endParaRPr>
          </a:p>
          <a:p>
            <a:pPr lvl="1">
              <a:spcAft>
                <a:spcPts val="600"/>
              </a:spcAft>
            </a:pPr>
            <a:endParaRPr lang="en-GB" sz="2200" dirty="0">
              <a:latin typeface="+mn-lt"/>
              <a:cs typeface="Calibri" panose="020F0502020204030204" pitchFamily="34" charset="0"/>
            </a:endParaRPr>
          </a:p>
          <a:p>
            <a:pPr lvl="2">
              <a:spcAft>
                <a:spcPts val="600"/>
              </a:spcAft>
            </a:pPr>
            <a:endParaRPr lang="en-GB" sz="1900" dirty="0">
              <a:latin typeface="+mn-lt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4408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sx="100000" sy="100000" algn="tl"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0E1992C-050C-4706-65DA-32201BF2EB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FE7DB6-1819-BAF0-69AB-3FBECB491F52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GB" dirty="0"/>
              <a:t>Flawed evidence for ban on GnRH agonists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E38324-F212-5235-CFC7-9E66DE4B62D6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1" y="1690689"/>
            <a:ext cx="10781579" cy="4809844"/>
          </a:xfrm>
        </p:spPr>
        <p:txBody>
          <a:bodyPr>
            <a:normAutofit fontScale="77500" lnSpcReduction="20000"/>
          </a:bodyPr>
          <a:lstStyle/>
          <a:p>
            <a:pPr marL="0" lvl="0" indent="0">
              <a:lnSpc>
                <a:spcPct val="120000"/>
              </a:lnSpc>
              <a:spcAft>
                <a:spcPts val="600"/>
              </a:spcAft>
              <a:buNone/>
            </a:pPr>
            <a:r>
              <a:rPr lang="en-GB" sz="2600" dirty="0">
                <a:latin typeface="+mn-lt"/>
                <a:cs typeface="Calibri" panose="020F0502020204030204" pitchFamily="34" charset="0"/>
              </a:rPr>
              <a:t>Rationale based primarily on the Cass Review:</a:t>
            </a:r>
          </a:p>
          <a:p>
            <a:pPr lvl="1">
              <a:lnSpc>
                <a:spcPct val="120000"/>
              </a:lnSpc>
              <a:spcAft>
                <a:spcPts val="600"/>
              </a:spcAft>
            </a:pPr>
            <a:r>
              <a:rPr lang="en-GB" sz="2200" b="1" dirty="0">
                <a:latin typeface="+mn-lt"/>
              </a:rPr>
              <a:t>Findings on GnRH agonists widely rejected by area experts</a:t>
            </a:r>
          </a:p>
          <a:p>
            <a:pPr lvl="2">
              <a:lnSpc>
                <a:spcPct val="120000"/>
              </a:lnSpc>
              <a:spcAft>
                <a:spcPts val="600"/>
              </a:spcAft>
            </a:pPr>
            <a:r>
              <a:rPr lang="en-GB" dirty="0">
                <a:latin typeface="+mn-lt"/>
              </a:rPr>
              <a:t>e.g. WPATH, Endocrine Society, British Association of Gender Identity Specialists, peer-reviewed articles in </a:t>
            </a:r>
            <a:r>
              <a:rPr lang="en-GB" i="1" dirty="0">
                <a:latin typeface="+mn-lt"/>
              </a:rPr>
              <a:t>International Journal of Transgender Health, </a:t>
            </a:r>
            <a:r>
              <a:rPr lang="en-GB" dirty="0">
                <a:latin typeface="+mn-lt"/>
              </a:rPr>
              <a:t>forthcoming article in</a:t>
            </a:r>
            <a:r>
              <a:rPr lang="en-GB" i="1" dirty="0">
                <a:latin typeface="+mn-lt"/>
              </a:rPr>
              <a:t> Lancet Regional Health Europe</a:t>
            </a:r>
            <a:endParaRPr lang="en-GB" dirty="0">
              <a:latin typeface="+mn-lt"/>
            </a:endParaRPr>
          </a:p>
          <a:p>
            <a:pPr lvl="1">
              <a:lnSpc>
                <a:spcPct val="120000"/>
              </a:lnSpc>
              <a:spcAft>
                <a:spcPts val="600"/>
              </a:spcAft>
            </a:pPr>
            <a:r>
              <a:rPr lang="en-GB" sz="2200" b="1" dirty="0">
                <a:latin typeface="+mn-lt"/>
              </a:rPr>
              <a:t>Social and qualitative literatures almost entirely ignored</a:t>
            </a:r>
          </a:p>
          <a:p>
            <a:pPr lvl="2">
              <a:lnSpc>
                <a:spcPct val="120000"/>
              </a:lnSpc>
              <a:spcAft>
                <a:spcPts val="600"/>
              </a:spcAft>
            </a:pPr>
            <a:r>
              <a:rPr lang="en-GB" sz="1900" dirty="0">
                <a:latin typeface="+mn-lt"/>
              </a:rPr>
              <a:t>e.g. Davy (2011), </a:t>
            </a:r>
            <a:r>
              <a:rPr lang="en-GB" sz="1900" dirty="0" err="1">
                <a:latin typeface="+mn-lt"/>
              </a:rPr>
              <a:t>Carlile</a:t>
            </a:r>
            <a:r>
              <a:rPr lang="en-GB" sz="1900" dirty="0">
                <a:latin typeface="+mn-lt"/>
              </a:rPr>
              <a:t> (2020, 2021), </a:t>
            </a:r>
            <a:r>
              <a:rPr lang="en-GB" sz="1900">
                <a:latin typeface="+mn-lt"/>
              </a:rPr>
              <a:t>Horton (2023</a:t>
            </a:r>
            <a:r>
              <a:rPr lang="en-GB" sz="1900" dirty="0">
                <a:latin typeface="+mn-lt"/>
              </a:rPr>
              <a:t>), Kennedy (2010, 2022), Mikulak (2021, 2022), </a:t>
            </a:r>
            <a:br>
              <a:rPr lang="en-GB" sz="1900" dirty="0">
                <a:latin typeface="+mn-lt"/>
              </a:rPr>
            </a:br>
            <a:r>
              <a:rPr lang="en-GB" sz="1900" dirty="0">
                <a:latin typeface="+mn-lt"/>
              </a:rPr>
              <a:t>Pearce (2018)</a:t>
            </a:r>
          </a:p>
          <a:p>
            <a:pPr lvl="2">
              <a:lnSpc>
                <a:spcPct val="120000"/>
              </a:lnSpc>
              <a:spcAft>
                <a:spcPts val="600"/>
              </a:spcAft>
            </a:pPr>
            <a:r>
              <a:rPr lang="en-GB" sz="1900" dirty="0">
                <a:latin typeface="+mn-lt"/>
              </a:rPr>
              <a:t>NIHR funded project “Identifying the health and care needs of young trans and gender diverse people” (2018-2022)</a:t>
            </a:r>
          </a:p>
          <a:p>
            <a:pPr lvl="1">
              <a:lnSpc>
                <a:spcPct val="120000"/>
              </a:lnSpc>
              <a:spcAft>
                <a:spcPts val="600"/>
              </a:spcAft>
            </a:pPr>
            <a:r>
              <a:rPr lang="en-GB" sz="2200" b="1" dirty="0">
                <a:latin typeface="+mn-lt"/>
              </a:rPr>
              <a:t>Broad issues with unevidenced statements and inaccurate claims</a:t>
            </a:r>
          </a:p>
          <a:p>
            <a:pPr lvl="2">
              <a:lnSpc>
                <a:spcPct val="120000"/>
              </a:lnSpc>
              <a:spcAft>
                <a:spcPts val="600"/>
              </a:spcAft>
            </a:pPr>
            <a:r>
              <a:rPr lang="en-US" sz="1900" dirty="0">
                <a:latin typeface="+mn-lt"/>
              </a:rPr>
              <a:t>“During the lifetime of the Review [2020-24] the term trans has moved from being a quite narrow definition to being applied as an umbrella term to a broader spectrum of gender diversity. This clearly has implications for </a:t>
            </a:r>
            <a:r>
              <a:rPr lang="en-US" sz="1900" dirty="0" err="1">
                <a:latin typeface="+mn-lt"/>
              </a:rPr>
              <a:t>conceptualisations</a:t>
            </a:r>
            <a:r>
              <a:rPr lang="en-US" sz="1900" dirty="0">
                <a:latin typeface="+mn-lt"/>
              </a:rPr>
              <a:t> of detransition”</a:t>
            </a:r>
            <a:r>
              <a:rPr lang="en-GB" sz="1900" dirty="0">
                <a:latin typeface="+mn-lt"/>
              </a:rPr>
              <a:t> (p.126)</a:t>
            </a:r>
          </a:p>
          <a:p>
            <a:pPr lvl="2">
              <a:lnSpc>
                <a:spcPct val="120000"/>
              </a:lnSpc>
              <a:spcAft>
                <a:spcPts val="600"/>
              </a:spcAft>
            </a:pPr>
            <a:r>
              <a:rPr lang="en-GB" sz="1900" dirty="0">
                <a:latin typeface="+mn-lt"/>
              </a:rPr>
              <a:t>“F</a:t>
            </a:r>
            <a:r>
              <a:rPr lang="en-US" sz="1900" dirty="0">
                <a:latin typeface="+mn-lt"/>
              </a:rPr>
              <a:t>or many centuries transgender people have been predominantly trans females, commonly presenting in adulthood” (p.114)</a:t>
            </a:r>
            <a:endParaRPr lang="en-GB" sz="1900" dirty="0">
              <a:latin typeface="+mn-lt"/>
            </a:endParaRPr>
          </a:p>
          <a:p>
            <a:pPr lvl="1">
              <a:lnSpc>
                <a:spcPct val="120000"/>
              </a:lnSpc>
              <a:spcAft>
                <a:spcPts val="600"/>
              </a:spcAft>
            </a:pPr>
            <a:endParaRPr lang="en-GB" sz="2200" dirty="0">
              <a:latin typeface="+mn-lt"/>
              <a:cs typeface="Calibri" panose="020F0502020204030204" pitchFamily="34" charset="0"/>
            </a:endParaRPr>
          </a:p>
          <a:p>
            <a:pPr lvl="2">
              <a:lnSpc>
                <a:spcPct val="120000"/>
              </a:lnSpc>
              <a:spcAft>
                <a:spcPts val="600"/>
              </a:spcAft>
            </a:pPr>
            <a:endParaRPr lang="en-GB" sz="1900" dirty="0">
              <a:latin typeface="+mn-lt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20816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sx="100000" sy="100000" algn="tl"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C5ABF27-8A63-94E8-9863-62DBD7561E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9F8414-8AC7-9D44-FA2B-4544AF2DC719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GB" dirty="0"/>
              <a:t>Flawed evidence for ban on GnRH agonists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EF461F-BB05-DF2C-02A2-73D27B0E7112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1" y="1690689"/>
            <a:ext cx="10781579" cy="4809844"/>
          </a:xfrm>
        </p:spPr>
        <p:txBody>
          <a:bodyPr>
            <a:normAutofit/>
          </a:bodyPr>
          <a:lstStyle/>
          <a:p>
            <a:pPr marL="0" lvl="0" indent="0">
              <a:lnSpc>
                <a:spcPct val="120000"/>
              </a:lnSpc>
              <a:spcAft>
                <a:spcPts val="600"/>
              </a:spcAft>
              <a:buNone/>
            </a:pPr>
            <a:r>
              <a:rPr lang="en-GB" sz="2400" dirty="0">
                <a:latin typeface="+mn-lt"/>
                <a:cs typeface="Calibri" panose="020F0502020204030204" pitchFamily="34" charset="0"/>
              </a:rPr>
              <a:t>Rationale based primarily on the Cass Review:</a:t>
            </a:r>
          </a:p>
          <a:p>
            <a:pPr lvl="1">
              <a:lnSpc>
                <a:spcPct val="120000"/>
              </a:lnSpc>
              <a:spcAft>
                <a:spcPts val="600"/>
              </a:spcAft>
            </a:pPr>
            <a:r>
              <a:rPr lang="en-GB" sz="2000" b="1" dirty="0">
                <a:latin typeface="+mn-lt"/>
                <a:cs typeface="Calibri" panose="020F0502020204030204" pitchFamily="34" charset="0"/>
              </a:rPr>
              <a:t>Benefits indicated, but better evidence required</a:t>
            </a:r>
          </a:p>
          <a:p>
            <a:pPr lvl="2">
              <a:lnSpc>
                <a:spcPct val="120000"/>
              </a:lnSpc>
              <a:spcAft>
                <a:spcPts val="600"/>
              </a:spcAft>
            </a:pPr>
            <a:r>
              <a:rPr lang="en-GB" sz="1800" dirty="0">
                <a:latin typeface="+mn-lt"/>
                <a:cs typeface="Calibri" panose="020F0502020204030204" pitchFamily="34" charset="0"/>
              </a:rPr>
              <a:t>van der </a:t>
            </a:r>
            <a:r>
              <a:rPr lang="en-GB" sz="1800" dirty="0" err="1">
                <a:latin typeface="+mn-lt"/>
                <a:cs typeface="Calibri" panose="020F0502020204030204" pitchFamily="34" charset="0"/>
              </a:rPr>
              <a:t>Miesen</a:t>
            </a:r>
            <a:r>
              <a:rPr lang="en-GB" sz="1800" dirty="0">
                <a:latin typeface="+mn-lt"/>
                <a:cs typeface="Calibri" panose="020F0502020204030204" pitchFamily="34" charset="0"/>
              </a:rPr>
              <a:t> et al. (2020): trans adolescents on puberty suppression have improved psychological functioning, equivalent to cis peers (rated high-quality by Cass team)</a:t>
            </a:r>
          </a:p>
          <a:p>
            <a:pPr lvl="2">
              <a:lnSpc>
                <a:spcPct val="120000"/>
              </a:lnSpc>
              <a:spcAft>
                <a:spcPts val="600"/>
              </a:spcAft>
            </a:pPr>
            <a:r>
              <a:rPr lang="en-GB" sz="1800" dirty="0">
                <a:latin typeface="+mn-lt"/>
                <a:cs typeface="Calibri" panose="020F0502020204030204" pitchFamily="34" charset="0"/>
              </a:rPr>
              <a:t>Costa et al. (2015): puberty suppression associated with improved psychosocial functioning</a:t>
            </a:r>
          </a:p>
          <a:p>
            <a:pPr lvl="2">
              <a:lnSpc>
                <a:spcPct val="120000"/>
              </a:lnSpc>
              <a:spcAft>
                <a:spcPts val="600"/>
              </a:spcAft>
            </a:pPr>
            <a:r>
              <a:rPr lang="en-GB" sz="1800" dirty="0">
                <a:latin typeface="+mn-lt"/>
                <a:cs typeface="Calibri" panose="020F0502020204030204" pitchFamily="34" charset="0"/>
              </a:rPr>
              <a:t>de Vries et al. (2011): puberty suppression contributes to general functioning </a:t>
            </a:r>
          </a:p>
          <a:p>
            <a:pPr lvl="1">
              <a:lnSpc>
                <a:spcPct val="120000"/>
              </a:lnSpc>
              <a:spcAft>
                <a:spcPts val="600"/>
              </a:spcAft>
            </a:pPr>
            <a:r>
              <a:rPr lang="en-GB" sz="2000" b="1" dirty="0">
                <a:latin typeface="+mn-lt"/>
                <a:cs typeface="Calibri" panose="020F0502020204030204" pitchFamily="34" charset="0"/>
              </a:rPr>
              <a:t>Evidence base expanding and improving</a:t>
            </a:r>
          </a:p>
          <a:p>
            <a:pPr lvl="2">
              <a:lnSpc>
                <a:spcPct val="120000"/>
              </a:lnSpc>
              <a:spcAft>
                <a:spcPts val="600"/>
              </a:spcAft>
            </a:pPr>
            <a:r>
              <a:rPr lang="en-GB" sz="1800" dirty="0">
                <a:latin typeface="+mn-lt"/>
                <a:cs typeface="Calibri" panose="020F0502020204030204" pitchFamily="34" charset="0"/>
              </a:rPr>
              <a:t>17 new studies on puberty suppression published between 2017 and 2023 (</a:t>
            </a:r>
            <a:r>
              <a:rPr lang="en-GB" sz="1800" dirty="0" err="1">
                <a:latin typeface="+mn-lt"/>
                <a:cs typeface="Calibri" panose="020F0502020204030204" pitchFamily="34" charset="0"/>
              </a:rPr>
              <a:t>Bragge</a:t>
            </a:r>
            <a:r>
              <a:rPr lang="en-GB" sz="1800" dirty="0">
                <a:latin typeface="+mn-lt"/>
                <a:cs typeface="Calibri" panose="020F0502020204030204" pitchFamily="34" charset="0"/>
              </a:rPr>
              <a:t> et al., 2024)</a:t>
            </a:r>
          </a:p>
          <a:p>
            <a:pPr lvl="2">
              <a:lnSpc>
                <a:spcPct val="120000"/>
              </a:lnSpc>
              <a:spcAft>
                <a:spcPts val="600"/>
              </a:spcAft>
            </a:pPr>
            <a:r>
              <a:rPr lang="en-GB" sz="1800" dirty="0">
                <a:latin typeface="+mn-lt"/>
                <a:cs typeface="Calibri" panose="020F0502020204030204" pitchFamily="34" charset="0"/>
              </a:rPr>
              <a:t>Unpublished longitudinal studies indicate equivalent mental health outcomes to cis peers, </a:t>
            </a:r>
            <a:br>
              <a:rPr lang="en-GB" sz="1800" dirty="0">
                <a:latin typeface="+mn-lt"/>
                <a:cs typeface="Calibri" panose="020F0502020204030204" pitchFamily="34" charset="0"/>
              </a:rPr>
            </a:br>
            <a:r>
              <a:rPr lang="en-GB" sz="1800" dirty="0">
                <a:latin typeface="+mn-lt"/>
                <a:cs typeface="Calibri" panose="020F0502020204030204" pitchFamily="34" charset="0"/>
              </a:rPr>
              <a:t>high levels of satisfaction, low levels of regret (e.g. </a:t>
            </a:r>
            <a:r>
              <a:rPr lang="en-GB" sz="1800" dirty="0" err="1">
                <a:latin typeface="+mn-lt"/>
                <a:cs typeface="Calibri" panose="020F0502020204030204" pitchFamily="34" charset="0"/>
              </a:rPr>
              <a:t>Kuper</a:t>
            </a:r>
            <a:r>
              <a:rPr lang="en-GB" sz="1800" dirty="0">
                <a:latin typeface="+mn-lt"/>
                <a:cs typeface="Calibri" panose="020F0502020204030204" pitchFamily="34" charset="0"/>
              </a:rPr>
              <a:t> et al., 2024; Olsen-Kennedy et al., 2024)</a:t>
            </a:r>
          </a:p>
          <a:p>
            <a:pPr lvl="2">
              <a:lnSpc>
                <a:spcPct val="120000"/>
              </a:lnSpc>
              <a:spcAft>
                <a:spcPts val="600"/>
              </a:spcAft>
            </a:pPr>
            <a:endParaRPr lang="en-GB" sz="1200" b="1" dirty="0">
              <a:latin typeface="+mn-lt"/>
              <a:cs typeface="Calibri" panose="020F0502020204030204" pitchFamily="34" charset="0"/>
            </a:endParaRPr>
          </a:p>
          <a:p>
            <a:pPr marL="1371600" lvl="3" indent="0">
              <a:lnSpc>
                <a:spcPct val="120000"/>
              </a:lnSpc>
              <a:spcAft>
                <a:spcPts val="600"/>
              </a:spcAft>
              <a:buNone/>
            </a:pP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17084965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sx="100000" sy="100000" algn="tl"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5572807-F916-F4CE-28B8-EDF66C9B0D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0E8359-CD04-401E-6201-012B22EE3D8A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GB" dirty="0"/>
              <a:t>Flawed evidence for ban on GnRH agonists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4A7820-D8A5-23B5-A65E-87B423566C03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1" y="1690689"/>
            <a:ext cx="10781579" cy="4809844"/>
          </a:xfrm>
        </p:spPr>
        <p:txBody>
          <a:bodyPr>
            <a:normAutofit fontScale="92500" lnSpcReduction="10000"/>
          </a:bodyPr>
          <a:lstStyle/>
          <a:p>
            <a:pPr marL="0" lvl="0" indent="0">
              <a:lnSpc>
                <a:spcPct val="120000"/>
              </a:lnSpc>
              <a:spcAft>
                <a:spcPts val="600"/>
              </a:spcAft>
              <a:buNone/>
            </a:pPr>
            <a:r>
              <a:rPr lang="en-GB" sz="2400" dirty="0">
                <a:latin typeface="+mn-lt"/>
                <a:cs typeface="Calibri" panose="020F0502020204030204" pitchFamily="34" charset="0"/>
              </a:rPr>
              <a:t>Rationale based primarily on the Cass Review:</a:t>
            </a:r>
          </a:p>
          <a:p>
            <a:pPr lvl="1">
              <a:lnSpc>
                <a:spcPct val="120000"/>
              </a:lnSpc>
              <a:spcAft>
                <a:spcPts val="600"/>
              </a:spcAft>
            </a:pPr>
            <a:r>
              <a:rPr lang="en-GB" sz="2000" b="1" dirty="0">
                <a:latin typeface="+mn-lt"/>
                <a:cs typeface="Calibri" panose="020F0502020204030204" pitchFamily="34" charset="0"/>
              </a:rPr>
              <a:t>Possible risk: bone mineral density</a:t>
            </a:r>
          </a:p>
          <a:p>
            <a:pPr lvl="2">
              <a:lnSpc>
                <a:spcPct val="120000"/>
              </a:lnSpc>
              <a:spcAft>
                <a:spcPts val="600"/>
              </a:spcAft>
            </a:pPr>
            <a:r>
              <a:rPr lang="en-GB" sz="1800" dirty="0">
                <a:latin typeface="+mn-lt"/>
                <a:cs typeface="Calibri" panose="020F0502020204030204" pitchFamily="34" charset="0"/>
              </a:rPr>
              <a:t>NICE review (2020): observed reductions within one standard deviation of normal</a:t>
            </a:r>
          </a:p>
          <a:p>
            <a:pPr lvl="2">
              <a:lnSpc>
                <a:spcPct val="120000"/>
              </a:lnSpc>
              <a:spcAft>
                <a:spcPts val="600"/>
              </a:spcAft>
            </a:pPr>
            <a:r>
              <a:rPr lang="en-GB" sz="1800" dirty="0">
                <a:latin typeface="+mn-lt"/>
                <a:cs typeface="Calibri" panose="020F0502020204030204" pitchFamily="34" charset="0"/>
              </a:rPr>
              <a:t>Ramos (2021): addition of HRT tends to re-establish bone mineral density</a:t>
            </a:r>
          </a:p>
          <a:p>
            <a:pPr lvl="2">
              <a:lnSpc>
                <a:spcPct val="120000"/>
              </a:lnSpc>
              <a:spcAft>
                <a:spcPts val="600"/>
              </a:spcAft>
            </a:pPr>
            <a:r>
              <a:rPr lang="en-GB" sz="1800" dirty="0">
                <a:latin typeface="+mn-lt"/>
                <a:cs typeface="Calibri" panose="020F0502020204030204" pitchFamily="34" charset="0"/>
              </a:rPr>
              <a:t>van der Loos et al (2023): z scores caught up with pre-treatment levels following HRT, with exception of trans woman participants with suspected low oestradiol concentrations </a:t>
            </a:r>
          </a:p>
          <a:p>
            <a:pPr lvl="1">
              <a:lnSpc>
                <a:spcPct val="120000"/>
              </a:lnSpc>
              <a:spcAft>
                <a:spcPts val="600"/>
              </a:spcAft>
            </a:pPr>
            <a:r>
              <a:rPr lang="en-GB" sz="2000" b="1" dirty="0">
                <a:latin typeface="+mn-lt"/>
                <a:cs typeface="Calibri" panose="020F0502020204030204" pitchFamily="34" charset="0"/>
              </a:rPr>
              <a:t>Possible risk: reduced psychosocial functioning and cognitive development</a:t>
            </a:r>
          </a:p>
          <a:p>
            <a:pPr lvl="2">
              <a:lnSpc>
                <a:spcPct val="120000"/>
              </a:lnSpc>
              <a:spcAft>
                <a:spcPts val="600"/>
              </a:spcAft>
            </a:pPr>
            <a:r>
              <a:rPr lang="en-GB" sz="1800" dirty="0">
                <a:latin typeface="+mn-lt"/>
                <a:cs typeface="Calibri" panose="020F0502020204030204" pitchFamily="34" charset="0"/>
              </a:rPr>
              <a:t>Claims in Cass Review based on conjecture, rather than evidence (see e.g. </a:t>
            </a:r>
            <a:r>
              <a:rPr lang="en-GB" sz="1800" dirty="0" err="1">
                <a:latin typeface="+mn-lt"/>
                <a:cs typeface="Calibri" panose="020F0502020204030204" pitchFamily="34" charset="0"/>
              </a:rPr>
              <a:t>Grijseels</a:t>
            </a:r>
            <a:r>
              <a:rPr lang="en-GB" sz="1800" dirty="0">
                <a:latin typeface="+mn-lt"/>
                <a:cs typeface="Calibri" panose="020F0502020204030204" pitchFamily="34" charset="0"/>
              </a:rPr>
              <a:t>, 2024)</a:t>
            </a:r>
          </a:p>
          <a:p>
            <a:pPr lvl="1">
              <a:lnSpc>
                <a:spcPct val="120000"/>
              </a:lnSpc>
              <a:spcAft>
                <a:spcPts val="600"/>
              </a:spcAft>
            </a:pPr>
            <a:r>
              <a:rPr lang="en-GB" sz="2000" b="1" dirty="0">
                <a:latin typeface="+mn-lt"/>
                <a:cs typeface="Calibri" panose="020F0502020204030204" pitchFamily="34" charset="0"/>
              </a:rPr>
              <a:t>Possible risk: fertility</a:t>
            </a:r>
          </a:p>
          <a:p>
            <a:pPr lvl="2">
              <a:lnSpc>
                <a:spcPct val="120000"/>
              </a:lnSpc>
              <a:spcAft>
                <a:spcPts val="600"/>
              </a:spcAft>
            </a:pPr>
            <a:r>
              <a:rPr lang="en-GB" sz="1800" dirty="0">
                <a:latin typeface="+mn-lt"/>
                <a:cs typeface="Calibri" panose="020F0502020204030204" pitchFamily="34" charset="0"/>
              </a:rPr>
              <a:t>Risk depends on Tanner Stage – also question of consent</a:t>
            </a:r>
          </a:p>
          <a:p>
            <a:pPr lvl="2">
              <a:lnSpc>
                <a:spcPct val="120000"/>
              </a:lnSpc>
              <a:spcAft>
                <a:spcPts val="600"/>
              </a:spcAft>
            </a:pPr>
            <a:r>
              <a:rPr lang="en-GB" sz="1800" dirty="0">
                <a:latin typeface="+mn-lt"/>
                <a:cs typeface="Calibri" panose="020F0502020204030204" pitchFamily="34" charset="0"/>
              </a:rPr>
              <a:t>GnRH agonists (and HRT) are not contraceptives! (Vincent, 2018)</a:t>
            </a:r>
          </a:p>
          <a:p>
            <a:pPr marL="1371600" lvl="3" indent="0">
              <a:lnSpc>
                <a:spcPct val="120000"/>
              </a:lnSpc>
              <a:spcAft>
                <a:spcPts val="600"/>
              </a:spcAft>
              <a:buNone/>
            </a:pP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11942180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sx="100000" sy="100000" algn="tl"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A5E62F5-252C-9484-4088-96EE712F4C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CA62CF-0385-B295-10B3-47859AE6C4E1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GB" dirty="0"/>
              <a:t>Flawed evidence for ban on GnRH agonists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863A13-A83F-E5C2-C7F0-E70C3B6019C4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1" y="1690689"/>
            <a:ext cx="10781579" cy="4809844"/>
          </a:xfrm>
        </p:spPr>
        <p:txBody>
          <a:bodyPr>
            <a:normAutofit/>
          </a:bodyPr>
          <a:lstStyle/>
          <a:p>
            <a:pPr marL="0" lvl="0" indent="0">
              <a:lnSpc>
                <a:spcPct val="120000"/>
              </a:lnSpc>
              <a:spcAft>
                <a:spcPts val="600"/>
              </a:spcAft>
              <a:buNone/>
            </a:pPr>
            <a:r>
              <a:rPr lang="en-GB" sz="2400" dirty="0">
                <a:latin typeface="+mn-lt"/>
                <a:cs typeface="Calibri" panose="020F0502020204030204" pitchFamily="34" charset="0"/>
              </a:rPr>
              <a:t>Rationale based primarily on the Cass Review:</a:t>
            </a:r>
          </a:p>
          <a:p>
            <a:pPr lvl="1">
              <a:lnSpc>
                <a:spcPct val="120000"/>
              </a:lnSpc>
              <a:spcAft>
                <a:spcPts val="600"/>
              </a:spcAft>
            </a:pPr>
            <a:r>
              <a:rPr lang="en-GB" sz="2000" b="1" dirty="0">
                <a:latin typeface="+mn-lt"/>
                <a:cs typeface="Calibri" panose="020F0502020204030204" pitchFamily="34" charset="0"/>
              </a:rPr>
              <a:t>Qualitative evidence ignored or missed by Cass Review </a:t>
            </a:r>
            <a:r>
              <a:rPr lang="en-GB" sz="2000" dirty="0">
                <a:latin typeface="+mn-lt"/>
                <a:cs typeface="Calibri" panose="020F0502020204030204" pitchFamily="34" charset="0"/>
              </a:rPr>
              <a:t>(examples)</a:t>
            </a:r>
          </a:p>
          <a:p>
            <a:pPr lvl="2">
              <a:lnSpc>
                <a:spcPct val="120000"/>
              </a:lnSpc>
              <a:spcAft>
                <a:spcPts val="600"/>
              </a:spcAft>
            </a:pPr>
            <a:r>
              <a:rPr lang="en-GB" sz="1800" dirty="0">
                <a:latin typeface="+mn-lt"/>
                <a:cs typeface="Calibri" panose="020F0502020204030204" pitchFamily="34" charset="0"/>
              </a:rPr>
              <a:t>Horton (2024):</a:t>
            </a:r>
          </a:p>
          <a:p>
            <a:pPr lvl="3">
              <a:lnSpc>
                <a:spcPct val="120000"/>
              </a:lnSpc>
              <a:spcAft>
                <a:spcPts val="600"/>
              </a:spcAft>
            </a:pPr>
            <a:r>
              <a:rPr lang="en-GB" sz="1600" dirty="0">
                <a:latin typeface="+mn-lt"/>
                <a:cs typeface="Calibri" panose="020F0502020204030204" pitchFamily="34" charset="0"/>
              </a:rPr>
              <a:t>Key themes: pre-pubertal anxiety, difficulties accessing blockers, experiences of relief and frustration on blockers</a:t>
            </a:r>
          </a:p>
          <a:p>
            <a:pPr lvl="4">
              <a:lnSpc>
                <a:spcPct val="120000"/>
              </a:lnSpc>
              <a:spcAft>
                <a:spcPts val="600"/>
              </a:spcAft>
            </a:pPr>
            <a:r>
              <a:rPr lang="en-GB" sz="1600" dirty="0">
                <a:latin typeface="+mn-lt"/>
                <a:cs typeface="Calibri" panose="020F0502020204030204" pitchFamily="34" charset="0"/>
              </a:rPr>
              <a:t>Participant: “</a:t>
            </a:r>
            <a:r>
              <a:rPr lang="en-GB" sz="1600" dirty="0"/>
              <a:t>I’m very grateful that I managed to get on blockers at the kind of age that I did”</a:t>
            </a:r>
          </a:p>
          <a:p>
            <a:pPr lvl="4">
              <a:lnSpc>
                <a:spcPct val="120000"/>
              </a:lnSpc>
              <a:spcAft>
                <a:spcPts val="600"/>
              </a:spcAft>
            </a:pPr>
            <a:r>
              <a:rPr lang="en-GB" sz="1600" dirty="0">
                <a:latin typeface="+mn-lt"/>
                <a:cs typeface="Calibri" panose="020F0502020204030204" pitchFamily="34" charset="0"/>
              </a:rPr>
              <a:t>Participant: “</a:t>
            </a:r>
            <a:r>
              <a:rPr lang="en-GB" sz="1600" dirty="0"/>
              <a:t>the positive of blockers isn’t necessarily what the blockers do, it’s more like, the kind of lack of negatives that comes with them</a:t>
            </a:r>
            <a:r>
              <a:rPr lang="en-GB" sz="1600" dirty="0">
                <a:latin typeface="+mn-lt"/>
                <a:cs typeface="Calibri" panose="020F0502020204030204" pitchFamily="34" charset="0"/>
              </a:rPr>
              <a:t>”</a:t>
            </a:r>
          </a:p>
          <a:p>
            <a:pPr lvl="2">
              <a:lnSpc>
                <a:spcPct val="120000"/>
              </a:lnSpc>
              <a:spcAft>
                <a:spcPts val="600"/>
              </a:spcAft>
            </a:pPr>
            <a:r>
              <a:rPr lang="en-GB" sz="1800" dirty="0" err="1"/>
              <a:t>Carlile</a:t>
            </a:r>
            <a:r>
              <a:rPr lang="en-GB" sz="1800" dirty="0"/>
              <a:t> et al. (2021)</a:t>
            </a:r>
          </a:p>
          <a:p>
            <a:pPr lvl="3">
              <a:lnSpc>
                <a:spcPct val="120000"/>
              </a:lnSpc>
              <a:spcAft>
                <a:spcPts val="600"/>
              </a:spcAft>
            </a:pPr>
            <a:r>
              <a:rPr lang="en-GB" sz="1600" dirty="0"/>
              <a:t>Relevant themes: frustration with rigid medical pathways (e.g. blocker requirement prior to HRT), </a:t>
            </a:r>
            <a:br>
              <a:rPr lang="en-GB" sz="1600" dirty="0"/>
            </a:br>
            <a:r>
              <a:rPr lang="en-GB" sz="1600" dirty="0"/>
              <a:t>high-dose contraceptives used as alternative</a:t>
            </a:r>
          </a:p>
        </p:txBody>
      </p:sp>
    </p:spTree>
    <p:extLst>
      <p:ext uri="{BB962C8B-B14F-4D97-AF65-F5344CB8AC3E}">
        <p14:creationId xmlns:p14="http://schemas.microsoft.com/office/powerpoint/2010/main" val="3575341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sx="100000" sy="100000" algn="tl"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3BAB8B8-986B-C26F-61D5-833E98DEE9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5CED3A-8318-E1EF-9575-14EB8F6DB3BD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GB" dirty="0"/>
              <a:t>Proposed ban is unsafe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188474-089F-4BFC-1C97-D30D7DAD1306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1" y="1690689"/>
            <a:ext cx="10781579" cy="4809844"/>
          </a:xfrm>
        </p:spPr>
        <p:txBody>
          <a:bodyPr>
            <a:normAutofit/>
          </a:bodyPr>
          <a:lstStyle/>
          <a:p>
            <a:pPr marL="0" lvl="0" indent="0">
              <a:lnSpc>
                <a:spcPct val="120000"/>
              </a:lnSpc>
              <a:spcAft>
                <a:spcPts val="600"/>
              </a:spcAft>
              <a:buNone/>
            </a:pPr>
            <a:r>
              <a:rPr lang="en-GB" sz="2400" dirty="0">
                <a:latin typeface="+mn-lt"/>
                <a:cs typeface="Calibri" panose="020F0502020204030204" pitchFamily="34" charset="0"/>
              </a:rPr>
              <a:t>Suicidality:</a:t>
            </a:r>
          </a:p>
          <a:p>
            <a:pPr lvl="1">
              <a:lnSpc>
                <a:spcPct val="120000"/>
              </a:lnSpc>
              <a:spcAft>
                <a:spcPts val="600"/>
              </a:spcAft>
            </a:pPr>
            <a:r>
              <a:rPr lang="en-GB" sz="2000" dirty="0">
                <a:latin typeface="+mn-lt"/>
                <a:cs typeface="Calibri" panose="020F0502020204030204" pitchFamily="34" charset="0"/>
              </a:rPr>
              <a:t>Suicide ideation and suicide attempts already high among trans people in the UK </a:t>
            </a:r>
            <a:br>
              <a:rPr lang="en-GB" sz="2000" dirty="0">
                <a:latin typeface="+mn-lt"/>
                <a:cs typeface="Calibri" panose="020F0502020204030204" pitchFamily="34" charset="0"/>
              </a:rPr>
            </a:br>
            <a:r>
              <a:rPr lang="en-GB" sz="2000" dirty="0">
                <a:latin typeface="+mn-lt"/>
                <a:cs typeface="Calibri" panose="020F0502020204030204" pitchFamily="34" charset="0"/>
              </a:rPr>
              <a:t>(Mann et al., 2018)</a:t>
            </a:r>
          </a:p>
          <a:p>
            <a:pPr lvl="1">
              <a:lnSpc>
                <a:spcPct val="120000"/>
              </a:lnSpc>
              <a:spcAft>
                <a:spcPts val="600"/>
              </a:spcAft>
            </a:pPr>
            <a:r>
              <a:rPr lang="en-GB" sz="2000" b="1" dirty="0">
                <a:latin typeface="+mn-lt"/>
                <a:cs typeface="Calibri" panose="020F0502020204030204" pitchFamily="34" charset="0"/>
              </a:rPr>
              <a:t>Lee et al. (2024) State-level anti-transgender laws increase past-year suicide attempts among transgender and non-binary young people in the USA, </a:t>
            </a:r>
            <a:r>
              <a:rPr lang="en-GB" sz="2000" b="1" i="1" dirty="0">
                <a:latin typeface="+mn-lt"/>
                <a:cs typeface="Calibri" panose="020F0502020204030204" pitchFamily="34" charset="0"/>
              </a:rPr>
              <a:t>Nature Human Behaviour</a:t>
            </a:r>
            <a:r>
              <a:rPr lang="en-GB" sz="2000" dirty="0">
                <a:latin typeface="+mn-lt"/>
                <a:cs typeface="Calibri" panose="020F0502020204030204" pitchFamily="34" charset="0"/>
              </a:rPr>
              <a:t> </a:t>
            </a:r>
          </a:p>
          <a:p>
            <a:pPr lvl="2">
              <a:lnSpc>
                <a:spcPct val="120000"/>
              </a:lnSpc>
              <a:spcAft>
                <a:spcPts val="600"/>
              </a:spcAft>
            </a:pPr>
            <a:r>
              <a:rPr lang="en-GB" sz="1800" dirty="0">
                <a:latin typeface="+mn-lt"/>
                <a:cs typeface="Calibri" panose="020F0502020204030204" pitchFamily="34" charset="0"/>
              </a:rPr>
              <a:t>n= 61,240</a:t>
            </a:r>
          </a:p>
          <a:p>
            <a:pPr lvl="2">
              <a:lnSpc>
                <a:spcPct val="120000"/>
              </a:lnSpc>
              <a:spcAft>
                <a:spcPts val="600"/>
              </a:spcAft>
            </a:pPr>
            <a:r>
              <a:rPr lang="en-GB" sz="1800" dirty="0">
                <a:latin typeface="+mn-lt"/>
                <a:cs typeface="Calibri" panose="020F0502020204030204" pitchFamily="34" charset="0"/>
              </a:rPr>
              <a:t>Statistically significant increase in reported suicide attempts following introduction of trans healthcare bans </a:t>
            </a:r>
          </a:p>
          <a:p>
            <a:pPr lvl="2">
              <a:lnSpc>
                <a:spcPct val="120000"/>
              </a:lnSpc>
              <a:spcAft>
                <a:spcPts val="600"/>
              </a:spcAft>
            </a:pPr>
            <a:r>
              <a:rPr lang="en-GB" sz="1800" dirty="0">
                <a:latin typeface="+mn-lt"/>
                <a:cs typeface="Calibri" panose="020F0502020204030204" pitchFamily="34" charset="0"/>
              </a:rPr>
              <a:t>7-72% increase in past-year suicide attempts (dependent on age, US state etc)</a:t>
            </a:r>
            <a:endParaRPr lang="en-GB" sz="1800" dirty="0"/>
          </a:p>
        </p:txBody>
      </p:sp>
    </p:spTree>
    <p:extLst>
      <p:ext uri="{BB962C8B-B14F-4D97-AF65-F5344CB8AC3E}">
        <p14:creationId xmlns:p14="http://schemas.microsoft.com/office/powerpoint/2010/main" val="35849933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sx="100000" sy="100000" algn="tl"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DF95FB9-00F0-F878-1D61-975385BD63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1886A1-509C-5459-801A-11D9DBF9F839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GB" dirty="0"/>
              <a:t>Proposed ban is unsafe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FF3BEE-194D-9F81-D468-00282773D2FF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1" y="1690689"/>
            <a:ext cx="10781579" cy="4809844"/>
          </a:xfrm>
        </p:spPr>
        <p:txBody>
          <a:bodyPr>
            <a:normAutofit/>
          </a:bodyPr>
          <a:lstStyle/>
          <a:p>
            <a:pPr marL="0" lvl="0" indent="0">
              <a:lnSpc>
                <a:spcPct val="120000"/>
              </a:lnSpc>
              <a:spcAft>
                <a:spcPts val="600"/>
              </a:spcAft>
              <a:buNone/>
            </a:pPr>
            <a:r>
              <a:rPr lang="en-GB" sz="2400" dirty="0">
                <a:latin typeface="+mn-lt"/>
                <a:cs typeface="Calibri" panose="020F0502020204030204" pitchFamily="34" charset="0"/>
              </a:rPr>
              <a:t>Wider impact on young people and their families:</a:t>
            </a:r>
          </a:p>
          <a:p>
            <a:pPr lvl="1">
              <a:lnSpc>
                <a:spcPct val="120000"/>
              </a:lnSpc>
              <a:spcAft>
                <a:spcPts val="600"/>
              </a:spcAft>
            </a:pPr>
            <a:r>
              <a:rPr lang="en-GB" sz="2000" b="1" dirty="0">
                <a:latin typeface="+mn-lt"/>
                <a:cs typeface="Calibri" panose="020F0502020204030204" pitchFamily="34" charset="0"/>
              </a:rPr>
              <a:t>Kennedy (2024) Children of Omelas; Effects of the UK Puberty Blocker Ban,</a:t>
            </a:r>
            <a:r>
              <a:rPr lang="en-GB" sz="2000" b="1" i="1" dirty="0">
                <a:latin typeface="+mn-lt"/>
                <a:cs typeface="Calibri" panose="020F0502020204030204" pitchFamily="34" charset="0"/>
              </a:rPr>
              <a:t> pre-print</a:t>
            </a:r>
            <a:endParaRPr lang="en-GB" sz="2000" dirty="0">
              <a:latin typeface="+mn-lt"/>
              <a:cs typeface="Calibri" panose="020F0502020204030204" pitchFamily="34" charset="0"/>
            </a:endParaRPr>
          </a:p>
          <a:p>
            <a:pPr lvl="2">
              <a:lnSpc>
                <a:spcPct val="120000"/>
              </a:lnSpc>
              <a:spcAft>
                <a:spcPts val="600"/>
              </a:spcAft>
            </a:pPr>
            <a:r>
              <a:rPr lang="en-GB" sz="1800" dirty="0">
                <a:latin typeface="+mn-lt"/>
                <a:cs typeface="Calibri" panose="020F0502020204030204" pitchFamily="34" charset="0"/>
              </a:rPr>
              <a:t>Qualitative survey of parents of young trans children (n = 97)</a:t>
            </a:r>
          </a:p>
          <a:p>
            <a:pPr lvl="2">
              <a:lnSpc>
                <a:spcPct val="120000"/>
              </a:lnSpc>
              <a:spcAft>
                <a:spcPts val="600"/>
              </a:spcAft>
            </a:pPr>
            <a:r>
              <a:rPr lang="en-GB" sz="1800" dirty="0">
                <a:latin typeface="+mn-lt"/>
                <a:cs typeface="Calibri" panose="020F0502020204030204" pitchFamily="34" charset="0"/>
              </a:rPr>
              <a:t>September 2024</a:t>
            </a:r>
          </a:p>
          <a:p>
            <a:pPr lvl="2">
              <a:lnSpc>
                <a:spcPct val="120000"/>
              </a:lnSpc>
              <a:spcAft>
                <a:spcPts val="600"/>
              </a:spcAft>
            </a:pPr>
            <a:r>
              <a:rPr lang="en-GB" sz="1800" dirty="0">
                <a:latin typeface="+mn-lt"/>
                <a:cs typeface="Calibri" panose="020F0502020204030204" pitchFamily="34" charset="0"/>
              </a:rPr>
              <a:t>Themes:</a:t>
            </a:r>
          </a:p>
          <a:p>
            <a:pPr lvl="3">
              <a:lnSpc>
                <a:spcPct val="120000"/>
              </a:lnSpc>
              <a:spcAft>
                <a:spcPts val="600"/>
              </a:spcAft>
            </a:pPr>
            <a:r>
              <a:rPr lang="en-GB" sz="1600" dirty="0">
                <a:latin typeface="+mn-lt"/>
                <a:cs typeface="Calibri" panose="020F0502020204030204" pitchFamily="34" charset="0"/>
              </a:rPr>
              <a:t>Extreme levels of distress among young people who did not have access to blockers prior to ban</a:t>
            </a:r>
          </a:p>
          <a:p>
            <a:pPr lvl="3">
              <a:lnSpc>
                <a:spcPct val="120000"/>
              </a:lnSpc>
              <a:spcAft>
                <a:spcPts val="600"/>
              </a:spcAft>
            </a:pPr>
            <a:r>
              <a:rPr lang="en-GB" sz="1600" dirty="0">
                <a:latin typeface="+mn-lt"/>
                <a:cs typeface="Calibri" panose="020F0502020204030204" pitchFamily="34" charset="0"/>
              </a:rPr>
              <a:t>Relief among young people who have continued access to blockers</a:t>
            </a:r>
          </a:p>
          <a:p>
            <a:pPr lvl="3">
              <a:lnSpc>
                <a:spcPct val="120000"/>
              </a:lnSpc>
              <a:spcAft>
                <a:spcPts val="600"/>
              </a:spcAft>
            </a:pPr>
            <a:r>
              <a:rPr lang="en-GB" sz="1600" dirty="0">
                <a:latin typeface="+mn-lt"/>
                <a:cs typeface="Calibri" panose="020F0502020204030204" pitchFamily="34" charset="0"/>
              </a:rPr>
              <a:t>Extreme distress and sense of betrayal among young people who lost access to blockers</a:t>
            </a:r>
          </a:p>
          <a:p>
            <a:pPr lvl="3">
              <a:lnSpc>
                <a:spcPct val="120000"/>
              </a:lnSpc>
              <a:spcAft>
                <a:spcPts val="600"/>
              </a:spcAft>
            </a:pPr>
            <a:r>
              <a:rPr lang="en-GB" sz="1600" dirty="0">
                <a:latin typeface="+mn-lt"/>
                <a:cs typeface="Calibri" panose="020F0502020204030204" pitchFamily="34" charset="0"/>
              </a:rPr>
              <a:t>Increased sense of transphobia in wider society following announcement of temporary ban</a:t>
            </a:r>
          </a:p>
          <a:p>
            <a:pPr lvl="3">
              <a:lnSpc>
                <a:spcPct val="120000"/>
              </a:lnSpc>
              <a:spcAft>
                <a:spcPts val="600"/>
              </a:spcAft>
            </a:pPr>
            <a:endParaRPr lang="en-GB" sz="1600" b="1" dirty="0">
              <a:latin typeface="+mn-lt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89677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sx="100000" sy="100000" algn="tl"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7D54954-3BFD-62AD-81AB-DE4A21C408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5CD168-F4CD-D5D5-CEDD-A56816D6F45C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GB" dirty="0"/>
              <a:t>Proposed ban is unsafe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D66688-B932-2896-EC76-02BE5F0DD0B7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295565" y="1690688"/>
            <a:ext cx="11693236" cy="5061093"/>
          </a:xfrm>
        </p:spPr>
        <p:txBody>
          <a:bodyPr>
            <a:normAutofit fontScale="92500"/>
          </a:bodyPr>
          <a:lstStyle/>
          <a:p>
            <a:pPr marL="0" lvl="0" indent="0">
              <a:lnSpc>
                <a:spcPct val="120000"/>
              </a:lnSpc>
              <a:spcAft>
                <a:spcPts val="600"/>
              </a:spcAft>
              <a:buNone/>
            </a:pPr>
            <a:r>
              <a:rPr lang="en-GB" sz="2400" dirty="0">
                <a:latin typeface="+mn-lt"/>
                <a:cs typeface="Calibri" panose="020F0502020204030204" pitchFamily="34" charset="0"/>
              </a:rPr>
              <a:t>Wider impact on young people and their families:</a:t>
            </a:r>
          </a:p>
          <a:p>
            <a:pPr lvl="1">
              <a:lnSpc>
                <a:spcPct val="120000"/>
              </a:lnSpc>
              <a:spcAft>
                <a:spcPts val="600"/>
              </a:spcAft>
            </a:pPr>
            <a:r>
              <a:rPr lang="en-GB" sz="2000" dirty="0">
                <a:latin typeface="+mn-lt"/>
                <a:cs typeface="Calibri" panose="020F0502020204030204" pitchFamily="34" charset="0"/>
              </a:rPr>
              <a:t>Kennedy (2024) Children of Omelas; Effects of the UK Puberty Blocker Ban,</a:t>
            </a:r>
            <a:r>
              <a:rPr lang="en-GB" sz="2000" i="1" dirty="0">
                <a:latin typeface="+mn-lt"/>
                <a:cs typeface="Calibri" panose="020F0502020204030204" pitchFamily="34" charset="0"/>
              </a:rPr>
              <a:t> pre-print</a:t>
            </a:r>
            <a:endParaRPr lang="en-GB" sz="2000" dirty="0">
              <a:latin typeface="+mn-lt"/>
              <a:cs typeface="Calibri" panose="020F0502020204030204" pitchFamily="34" charset="0"/>
            </a:endParaRPr>
          </a:p>
          <a:p>
            <a:pPr lvl="2">
              <a:lnSpc>
                <a:spcPct val="120000"/>
              </a:lnSpc>
              <a:spcAft>
                <a:spcPts val="600"/>
              </a:spcAft>
            </a:pPr>
            <a:r>
              <a:rPr lang="en-GB" sz="1800" b="1" dirty="0">
                <a:latin typeface="+mn-lt"/>
                <a:cs typeface="Calibri" panose="020F0502020204030204" pitchFamily="34" charset="0"/>
              </a:rPr>
              <a:t>Extreme levels of distress among young people who did not have access to blockers prior to ban</a:t>
            </a:r>
          </a:p>
          <a:p>
            <a:pPr lvl="3">
              <a:lnSpc>
                <a:spcPct val="120000"/>
              </a:lnSpc>
              <a:spcAft>
                <a:spcPts val="600"/>
              </a:spcAft>
            </a:pPr>
            <a:r>
              <a:rPr lang="en-GB" sz="1600" dirty="0">
                <a:latin typeface="+mn-lt"/>
                <a:cs typeface="Calibri" panose="020F0502020204030204" pitchFamily="34" charset="0"/>
              </a:rPr>
              <a:t>“I have a child who has been suicidal, self-harming and has been unable to leave the house.”</a:t>
            </a:r>
          </a:p>
          <a:p>
            <a:pPr lvl="3">
              <a:lnSpc>
                <a:spcPct val="120000"/>
              </a:lnSpc>
              <a:spcAft>
                <a:spcPts val="600"/>
              </a:spcAft>
            </a:pPr>
            <a:r>
              <a:rPr lang="en-GB" sz="1600" dirty="0">
                <a:latin typeface="+mn-lt"/>
                <a:cs typeface="Calibri" panose="020F0502020204030204" pitchFamily="34" charset="0"/>
              </a:rPr>
              <a:t>“once she found out blockers were banned she has withdrawn from spending time with friends, she is crying all the time”</a:t>
            </a:r>
          </a:p>
          <a:p>
            <a:pPr lvl="2">
              <a:lnSpc>
                <a:spcPct val="120000"/>
              </a:lnSpc>
              <a:spcAft>
                <a:spcPts val="600"/>
              </a:spcAft>
            </a:pPr>
            <a:r>
              <a:rPr lang="en-GB" sz="1800" b="1" dirty="0">
                <a:latin typeface="+mn-lt"/>
                <a:cs typeface="Calibri" panose="020F0502020204030204" pitchFamily="34" charset="0"/>
              </a:rPr>
              <a:t>Relief among young people who have continued access to blockers</a:t>
            </a:r>
          </a:p>
          <a:p>
            <a:pPr lvl="3">
              <a:lnSpc>
                <a:spcPct val="120000"/>
              </a:lnSpc>
              <a:spcAft>
                <a:spcPts val="600"/>
              </a:spcAft>
            </a:pPr>
            <a:r>
              <a:rPr lang="en-GB" sz="1600" dirty="0">
                <a:latin typeface="+mn-lt"/>
                <a:cs typeface="Calibri" panose="020F0502020204030204" pitchFamily="34" charset="0"/>
              </a:rPr>
              <a:t>“He no longer attempts suicide and goes to school again”</a:t>
            </a:r>
          </a:p>
          <a:p>
            <a:pPr lvl="3">
              <a:lnSpc>
                <a:spcPct val="120000"/>
              </a:lnSpc>
              <a:spcAft>
                <a:spcPts val="600"/>
              </a:spcAft>
            </a:pPr>
            <a:r>
              <a:rPr lang="en-GB" sz="1600" dirty="0">
                <a:latin typeface="+mn-lt"/>
                <a:cs typeface="Calibri" panose="020F0502020204030204" pitchFamily="34" charset="0"/>
              </a:rPr>
              <a:t>“When she had her first blocker she felt relieved because she would no longer stop looking like herself […] Her OCD disappeared. She anxiety lessened. She thrived and could sleep alone.”</a:t>
            </a:r>
          </a:p>
          <a:p>
            <a:pPr lvl="2">
              <a:lnSpc>
                <a:spcPct val="120000"/>
              </a:lnSpc>
              <a:spcAft>
                <a:spcPts val="600"/>
              </a:spcAft>
            </a:pPr>
            <a:r>
              <a:rPr lang="en-GB" sz="1800" b="1" dirty="0">
                <a:latin typeface="+mn-lt"/>
                <a:cs typeface="Calibri" panose="020F0502020204030204" pitchFamily="34" charset="0"/>
              </a:rPr>
              <a:t>Distress and sense of betrayal among young people who lost access to blockers</a:t>
            </a:r>
          </a:p>
          <a:p>
            <a:pPr lvl="3">
              <a:lnSpc>
                <a:spcPct val="120000"/>
              </a:lnSpc>
              <a:spcAft>
                <a:spcPts val="600"/>
              </a:spcAft>
            </a:pPr>
            <a:r>
              <a:rPr lang="en-GB" sz="1600" dirty="0">
                <a:latin typeface="+mn-lt"/>
                <a:cs typeface="Calibri" panose="020F0502020204030204" pitchFamily="34" charset="0"/>
              </a:rPr>
              <a:t>Distraught. Devastated. Distressed. […]This deeply affected her trust in adults responsible for her care, and had a knock on effect on relationships with teachers, club leaders, the GP etc.”</a:t>
            </a:r>
          </a:p>
        </p:txBody>
      </p:sp>
    </p:spTree>
    <p:extLst>
      <p:ext uri="{BB962C8B-B14F-4D97-AF65-F5344CB8AC3E}">
        <p14:creationId xmlns:p14="http://schemas.microsoft.com/office/powerpoint/2010/main" val="14960126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sx="100000" sy="100000" algn="tl"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30C9F43-9868-5F44-D302-3B24F5D59A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86164B-9379-15AE-35AB-C573C24DE83F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GB" dirty="0"/>
              <a:t>Proposed ban is unsafe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555683-FC94-5F23-455E-76134ACEEF4D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1" y="1690689"/>
            <a:ext cx="10515600" cy="4809844"/>
          </a:xfrm>
        </p:spPr>
        <p:txBody>
          <a:bodyPr>
            <a:normAutofit/>
          </a:bodyPr>
          <a:lstStyle/>
          <a:p>
            <a:pPr marL="0" lvl="0" indent="0">
              <a:lnSpc>
                <a:spcPct val="120000"/>
              </a:lnSpc>
              <a:spcAft>
                <a:spcPts val="600"/>
              </a:spcAft>
              <a:buNone/>
            </a:pPr>
            <a:r>
              <a:rPr lang="en-GB" sz="2400" dirty="0">
                <a:latin typeface="+mn-lt"/>
                <a:cs typeface="Calibri" panose="020F0502020204030204" pitchFamily="34" charset="0"/>
              </a:rPr>
              <a:t>Criminalisation, self-medication, and the black market:</a:t>
            </a:r>
          </a:p>
          <a:p>
            <a:pPr lvl="1">
              <a:lnSpc>
                <a:spcPct val="120000"/>
              </a:lnSpc>
              <a:spcAft>
                <a:spcPts val="600"/>
              </a:spcAft>
            </a:pPr>
            <a:r>
              <a:rPr lang="en-GB" sz="2000" b="1" dirty="0">
                <a:latin typeface="+mn-lt"/>
                <a:cs typeface="Calibri" panose="020F0502020204030204" pitchFamily="34" charset="0"/>
              </a:rPr>
              <a:t>Existing high rates of self-medication and private care </a:t>
            </a:r>
            <a:r>
              <a:rPr lang="en-GB" sz="2000" dirty="0">
                <a:latin typeface="+mn-lt"/>
                <a:cs typeface="Calibri" panose="020F0502020204030204" pitchFamily="34" charset="0"/>
              </a:rPr>
              <a:t>due to waiting lists, inflexible pathways (Pearce, 2018)</a:t>
            </a:r>
          </a:p>
          <a:p>
            <a:pPr lvl="1">
              <a:lnSpc>
                <a:spcPct val="120000"/>
              </a:lnSpc>
              <a:spcAft>
                <a:spcPts val="600"/>
              </a:spcAft>
            </a:pPr>
            <a:r>
              <a:rPr lang="en-GB" sz="2000" b="1" dirty="0">
                <a:latin typeface="+mn-lt"/>
                <a:cs typeface="Calibri" panose="020F0502020204030204" pitchFamily="34" charset="0"/>
              </a:rPr>
              <a:t>Reduced trust in NHS specialist services </a:t>
            </a:r>
            <a:r>
              <a:rPr lang="en-GB" sz="2000" dirty="0">
                <a:latin typeface="+mn-lt"/>
                <a:cs typeface="Calibri" panose="020F0502020204030204" pitchFamily="34" charset="0"/>
              </a:rPr>
              <a:t>(Kennedy, 2024)</a:t>
            </a:r>
          </a:p>
          <a:p>
            <a:pPr lvl="1">
              <a:lnSpc>
                <a:spcPct val="120000"/>
              </a:lnSpc>
              <a:spcAft>
                <a:spcPts val="600"/>
              </a:spcAft>
            </a:pPr>
            <a:r>
              <a:rPr lang="en-GB" sz="2000" dirty="0">
                <a:latin typeface="+mn-lt"/>
                <a:cs typeface="Calibri" panose="020F0502020204030204" pitchFamily="34" charset="0"/>
              </a:rPr>
              <a:t>Risk of prosecution likely to deter young people, families, and carers from seeking support from GP or specialist NHS providers</a:t>
            </a:r>
          </a:p>
          <a:p>
            <a:pPr lvl="1">
              <a:lnSpc>
                <a:spcPct val="120000"/>
              </a:lnSpc>
              <a:spcAft>
                <a:spcPts val="600"/>
              </a:spcAft>
            </a:pPr>
            <a:r>
              <a:rPr lang="en-GB" sz="2000" dirty="0">
                <a:latin typeface="+mn-lt"/>
                <a:cs typeface="Calibri" panose="020F0502020204030204" pitchFamily="34" charset="0"/>
              </a:rPr>
              <a:t>Throughout history, </a:t>
            </a:r>
            <a:r>
              <a:rPr lang="en-GB" sz="2000" b="1" dirty="0">
                <a:latin typeface="+mn-lt"/>
                <a:cs typeface="Calibri" panose="020F0502020204030204" pitchFamily="34" charset="0"/>
              </a:rPr>
              <a:t>young trans people have found ways to obtain medication </a:t>
            </a:r>
            <a:r>
              <a:rPr lang="en-GB" sz="2000" dirty="0">
                <a:latin typeface="+mn-lt"/>
                <a:cs typeface="Calibri" panose="020F0502020204030204" pitchFamily="34" charset="0"/>
              </a:rPr>
              <a:t>regardless of medico-legal landscape (see e.g. Gill-Peterson, 2018; Playdon, 2021)</a:t>
            </a:r>
            <a:endParaRPr lang="en-GB" sz="1800" dirty="0"/>
          </a:p>
        </p:txBody>
      </p:sp>
    </p:spTree>
    <p:extLst>
      <p:ext uri="{BB962C8B-B14F-4D97-AF65-F5344CB8AC3E}">
        <p14:creationId xmlns:p14="http://schemas.microsoft.com/office/powerpoint/2010/main" val="11456586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sx="100000" sy="100000" algn="tl"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A4B0BF4-DA62-D90B-63B3-228EDFB4C9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35659E-D694-3C9F-6A28-90974F82BF1C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GB" dirty="0"/>
              <a:t>The UK is an international outlier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0087D0-B7DB-F577-8183-A45E11C608D6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0" y="1524000"/>
            <a:ext cx="11178309" cy="5412509"/>
          </a:xfrm>
        </p:spPr>
        <p:txBody>
          <a:bodyPr>
            <a:normAutofit fontScale="92500" lnSpcReduction="20000"/>
          </a:bodyPr>
          <a:lstStyle/>
          <a:p>
            <a:pPr marL="0" lvl="0" indent="0">
              <a:lnSpc>
                <a:spcPct val="120000"/>
              </a:lnSpc>
              <a:spcAft>
                <a:spcPts val="600"/>
              </a:spcAft>
              <a:buNone/>
            </a:pPr>
            <a:r>
              <a:rPr lang="en-GB" sz="2400" dirty="0">
                <a:latin typeface="+mn-lt"/>
                <a:cs typeface="Calibri" panose="020F0502020204030204" pitchFamily="34" charset="0"/>
              </a:rPr>
              <a:t>USA</a:t>
            </a:r>
          </a:p>
          <a:p>
            <a:pPr lvl="1">
              <a:lnSpc>
                <a:spcPct val="120000"/>
              </a:lnSpc>
              <a:spcAft>
                <a:spcPts val="600"/>
              </a:spcAft>
            </a:pPr>
            <a:r>
              <a:rPr lang="en-GB" sz="2000" b="1" dirty="0">
                <a:latin typeface="+mn-lt"/>
                <a:cs typeface="Calibri" panose="020F0502020204030204" pitchFamily="34" charset="0"/>
              </a:rPr>
              <a:t>WPATH </a:t>
            </a:r>
            <a:r>
              <a:rPr lang="en-GB" sz="2000" b="1" i="1" dirty="0">
                <a:latin typeface="+mn-lt"/>
                <a:cs typeface="Calibri" panose="020F0502020204030204" pitchFamily="34" charset="0"/>
              </a:rPr>
              <a:t>Standards of Care</a:t>
            </a:r>
            <a:r>
              <a:rPr lang="en-GB" sz="2000" b="1" dirty="0">
                <a:latin typeface="+mn-lt"/>
                <a:cs typeface="Calibri" panose="020F0502020204030204" pitchFamily="34" charset="0"/>
              </a:rPr>
              <a:t> v8 and Endocrine society recommend GnRH agonists</a:t>
            </a:r>
          </a:p>
          <a:p>
            <a:pPr lvl="2">
              <a:lnSpc>
                <a:spcPct val="120000"/>
              </a:lnSpc>
              <a:spcAft>
                <a:spcPts val="600"/>
              </a:spcAft>
            </a:pPr>
            <a:r>
              <a:rPr lang="en-GB" sz="1600" dirty="0">
                <a:latin typeface="+mn-lt"/>
                <a:cs typeface="Calibri" panose="020F0502020204030204" pitchFamily="34" charset="0"/>
              </a:rPr>
              <a:t>Similar but larger evidence base, wider and more diverse range of expertise</a:t>
            </a:r>
          </a:p>
          <a:p>
            <a:pPr marL="0" indent="0">
              <a:lnSpc>
                <a:spcPct val="120000"/>
              </a:lnSpc>
              <a:spcAft>
                <a:spcPts val="600"/>
              </a:spcAft>
              <a:buNone/>
            </a:pPr>
            <a:r>
              <a:rPr lang="en-GB" sz="2400" dirty="0">
                <a:latin typeface="+mn-lt"/>
                <a:cs typeface="Calibri" panose="020F0502020204030204" pitchFamily="34" charset="0"/>
              </a:rPr>
              <a:t>Australia</a:t>
            </a:r>
          </a:p>
          <a:p>
            <a:pPr lvl="1">
              <a:lnSpc>
                <a:spcPct val="120000"/>
              </a:lnSpc>
              <a:spcAft>
                <a:spcPts val="600"/>
              </a:spcAft>
            </a:pPr>
            <a:r>
              <a:rPr lang="en-GB" sz="2000" b="1" dirty="0">
                <a:latin typeface="+mn-lt"/>
                <a:cs typeface="Calibri" panose="020F0502020204030204" pitchFamily="34" charset="0"/>
              </a:rPr>
              <a:t>Evidence review commissioned by New South Wales Ministry of Health</a:t>
            </a:r>
          </a:p>
          <a:p>
            <a:pPr lvl="2">
              <a:lnSpc>
                <a:spcPct val="120000"/>
              </a:lnSpc>
              <a:spcAft>
                <a:spcPts val="600"/>
              </a:spcAft>
            </a:pPr>
            <a:r>
              <a:rPr lang="en-GB" sz="1600" dirty="0">
                <a:latin typeface="+mn-lt"/>
                <a:cs typeface="Calibri" panose="020F0502020204030204" pitchFamily="34" charset="0"/>
              </a:rPr>
              <a:t>GnRH agonists reported to be “safe, effective and reversible” in expanded literature (</a:t>
            </a:r>
            <a:r>
              <a:rPr lang="en-GB" sz="1600" dirty="0" err="1">
                <a:latin typeface="+mn-lt"/>
                <a:cs typeface="Calibri" panose="020F0502020204030204" pitchFamily="34" charset="0"/>
              </a:rPr>
              <a:t>Bragge</a:t>
            </a:r>
            <a:r>
              <a:rPr lang="en-GB" sz="1600" dirty="0">
                <a:latin typeface="+mn-lt"/>
                <a:cs typeface="Calibri" panose="020F0502020204030204" pitchFamily="34" charset="0"/>
              </a:rPr>
              <a:t> et al., 2024)</a:t>
            </a:r>
          </a:p>
          <a:p>
            <a:pPr lvl="1">
              <a:lnSpc>
                <a:spcPct val="120000"/>
              </a:lnSpc>
              <a:spcAft>
                <a:spcPts val="600"/>
              </a:spcAft>
            </a:pPr>
            <a:r>
              <a:rPr lang="en-GB" sz="2000" b="1" dirty="0">
                <a:latin typeface="+mn-lt"/>
                <a:cs typeface="Calibri" panose="020F0502020204030204" pitchFamily="34" charset="0"/>
              </a:rPr>
              <a:t>Service review commissioned by Queensland Minister of Health</a:t>
            </a:r>
          </a:p>
          <a:p>
            <a:pPr lvl="2">
              <a:lnSpc>
                <a:spcPct val="120000"/>
              </a:lnSpc>
              <a:spcAft>
                <a:spcPts val="600"/>
              </a:spcAft>
            </a:pPr>
            <a:r>
              <a:rPr lang="en-GB" sz="1600" dirty="0">
                <a:latin typeface="+mn-lt"/>
                <a:cs typeface="Calibri" panose="020F0502020204030204" pitchFamily="34" charset="0"/>
              </a:rPr>
              <a:t>“effective care from referral to discharge” – treatment in line with international guidelines (Queensland Government, 2024)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en-GB" sz="2400" dirty="0">
                <a:latin typeface="+mn-lt"/>
                <a:cs typeface="Calibri" panose="020F0502020204030204" pitchFamily="34" charset="0"/>
              </a:rPr>
              <a:t>Japan</a:t>
            </a:r>
          </a:p>
          <a:p>
            <a:pPr lvl="1">
              <a:lnSpc>
                <a:spcPct val="120000"/>
              </a:lnSpc>
              <a:spcAft>
                <a:spcPts val="600"/>
              </a:spcAft>
            </a:pPr>
            <a:r>
              <a:rPr lang="en-GB" sz="2000" b="1" dirty="0">
                <a:latin typeface="+mn-lt"/>
                <a:cs typeface="Calibri" panose="020F0502020204030204" pitchFamily="34" charset="0"/>
              </a:rPr>
              <a:t>Society of Psychiatry and Neurology recommend continued use of GnRH agonists</a:t>
            </a:r>
          </a:p>
          <a:p>
            <a:pPr lvl="2">
              <a:lnSpc>
                <a:spcPct val="120000"/>
              </a:lnSpc>
              <a:spcAft>
                <a:spcPts val="600"/>
              </a:spcAft>
            </a:pPr>
            <a:r>
              <a:rPr lang="en-GB" sz="1600" dirty="0">
                <a:latin typeface="+mn-lt"/>
                <a:cs typeface="Calibri" panose="020F0502020204030204" pitchFamily="34" charset="0"/>
              </a:rPr>
              <a:t>“</a:t>
            </a:r>
            <a:r>
              <a:rPr lang="en-GB" sz="1400" dirty="0"/>
              <a:t>WPATH 8th edition SOC is written based on a greater number of systematic reviews than the Cass Review.” (Society of Psychiatry and Neurology, 2024)</a:t>
            </a:r>
            <a:br>
              <a:rPr lang="en-GB" sz="1600" dirty="0">
                <a:latin typeface="+mn-lt"/>
                <a:cs typeface="Calibri" panose="020F0502020204030204" pitchFamily="34" charset="0"/>
              </a:rPr>
            </a:br>
            <a:endParaRPr lang="en-GB" sz="1600" dirty="0">
              <a:latin typeface="+mn-lt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55306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2554</TotalTime>
  <Words>1319</Words>
  <Application>Microsoft Office PowerPoint</Application>
  <PresentationFormat>Widescreen</PresentationFormat>
  <Paragraphs>100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Aptos</vt:lpstr>
      <vt:lpstr>Aptos Display</vt:lpstr>
      <vt:lpstr>Arial</vt:lpstr>
      <vt:lpstr>Office Theme</vt:lpstr>
      <vt:lpstr>Proposed changes to the availability of puberty blockers  Expert comments on evidence, impact, and safety</vt:lpstr>
      <vt:lpstr>Research background</vt:lpstr>
      <vt:lpstr>GnRH agonist ban: my arguments today</vt:lpstr>
      <vt:lpstr>Flawed evidence for ban on GnRH agonists</vt:lpstr>
      <vt:lpstr>Flawed evidence for ban on GnRH agonists</vt:lpstr>
      <vt:lpstr>Flawed evidence for ban on GnRH agonists</vt:lpstr>
      <vt:lpstr>Flawed evidence for ban on GnRH agonists</vt:lpstr>
      <vt:lpstr>Proposed ban is unsafe</vt:lpstr>
      <vt:lpstr>Proposed ban is unsafe</vt:lpstr>
      <vt:lpstr>Proposed ban is unsafe</vt:lpstr>
      <vt:lpstr>Proposed ban is unsafe</vt:lpstr>
      <vt:lpstr>The UK is an international outlier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Ruth Pearce</dc:creator>
  <cp:lastModifiedBy>Ruth Pearce</cp:lastModifiedBy>
  <cp:revision>35</cp:revision>
  <dcterms:created xsi:type="dcterms:W3CDTF">2024-06-17T07:53:55Z</dcterms:created>
  <dcterms:modified xsi:type="dcterms:W3CDTF">2024-12-11T10:41:38Z</dcterms:modified>
</cp:coreProperties>
</file>